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380E84-549F-4C58-BA82-7DA7D7FCAD65}" v="1" dt="2024-05-14T21:00:53.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649" autoAdjust="0"/>
  </p:normalViewPr>
  <p:slideViewPr>
    <p:cSldViewPr snapToGrid="0">
      <p:cViewPr varScale="1">
        <p:scale>
          <a:sx n="153" d="100"/>
          <a:sy n="153" d="100"/>
        </p:scale>
        <p:origin x="552" y="9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ine SAVALLE" clId="Web-{7D380E84-549F-4C58-BA82-7DA7D7FCAD65}"/>
    <pc:docChg chg="modSld">
      <pc:chgData name="Antoine SAVALLE" userId="" providerId="" clId="Web-{7D380E84-549F-4C58-BA82-7DA7D7FCAD65}" dt="2024-05-14T21:00:53.769" v="0" actId="1076"/>
      <pc:docMkLst>
        <pc:docMk/>
      </pc:docMkLst>
      <pc:sldChg chg="modSp">
        <pc:chgData name="Antoine SAVALLE" userId="" providerId="" clId="Web-{7D380E84-549F-4C58-BA82-7DA7D7FCAD65}" dt="2024-05-14T21:00:53.769" v="0" actId="1076"/>
        <pc:sldMkLst>
          <pc:docMk/>
          <pc:sldMk cId="0" sldId="257"/>
        </pc:sldMkLst>
        <pc:spChg chg="mod">
          <ac:chgData name="Antoine SAVALLE" userId="" providerId="" clId="Web-{7D380E84-549F-4C58-BA82-7DA7D7FCAD65}" dt="2024-05-14T21:00:53.769" v="0" actId="1076"/>
          <ac:spMkLst>
            <pc:docMk/>
            <pc:sldMk cId="0" sldId="257"/>
            <ac:spMk id="2" creationId="{73716E7A-FBBB-2CA7-2BFB-6B72AE7C28C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A1145666-719D-4EB5-A670-E24465B8EE10}" type="slidenum">
              <a:t>‹N°›</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2895480" y="764280"/>
            <a:ext cx="8609760" cy="1292400"/>
          </a:xfrm>
          <a:prstGeom prst="rect">
            <a:avLst/>
          </a:prstGeom>
          <a:noFill/>
          <a:ln w="0">
            <a:noFill/>
          </a:ln>
        </p:spPr>
        <p:txBody>
          <a:bodyPr lIns="0" tIns="0" rIns="0" bIns="0" anchor="ctr">
            <a:noAutofit/>
          </a:bodyPr>
          <a:lstStyle/>
          <a:p>
            <a:pPr indent="0" algn="ctr">
              <a:buNone/>
            </a:pPr>
            <a:endParaRPr lang="fr-FR" sz="4400" b="0" strike="noStrike" spc="-1">
              <a:solidFill>
                <a:srgbClr val="FFFFFF"/>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9C4FF18C-ACDE-43C4-B642-26B0B8097CCF}" type="slidenum">
              <a:t>‹N°›</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2895480" y="764280"/>
            <a:ext cx="8609760" cy="1292400"/>
          </a:xfrm>
          <a:prstGeom prst="rect">
            <a:avLst/>
          </a:prstGeom>
          <a:noFill/>
          <a:ln w="0">
            <a:noFill/>
          </a:ln>
        </p:spPr>
        <p:txBody>
          <a:bodyPr lIns="0" tIns="0" rIns="0" bIns="0" anchor="ctr">
            <a:noAutofit/>
          </a:bodyPr>
          <a:lstStyle/>
          <a:p>
            <a:pPr indent="0" algn="ctr">
              <a:buNone/>
            </a:pPr>
            <a:endParaRPr lang="fr-FR" sz="4400" b="0" strike="noStrike" spc="-1">
              <a:solidFill>
                <a:srgbClr val="FFFFFF"/>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7B7DCD90-6E09-4351-90A2-EE5BC1785BD0}" type="slidenum">
              <a:t>‹N°›</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2895480" y="764280"/>
            <a:ext cx="8609760" cy="1292400"/>
          </a:xfrm>
          <a:prstGeom prst="rect">
            <a:avLst/>
          </a:prstGeom>
          <a:noFill/>
          <a:ln w="0">
            <a:noFill/>
          </a:ln>
        </p:spPr>
        <p:txBody>
          <a:bodyPr lIns="0" tIns="0" rIns="0" bIns="0" anchor="ctr">
            <a:noAutofit/>
          </a:bodyPr>
          <a:lstStyle/>
          <a:p>
            <a:pPr indent="0" algn="ctr">
              <a:buNone/>
            </a:pPr>
            <a:endParaRPr lang="fr-FR" sz="4400" b="0" strike="noStrike" spc="-1">
              <a:solidFill>
                <a:srgbClr val="FFFFFF"/>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9BAAF47C-37D5-4537-AD9E-4ADE7622F8A8}" type="slidenum">
              <a:t>‹N°›</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2895480" y="764280"/>
            <a:ext cx="8609760" cy="1292400"/>
          </a:xfrm>
          <a:prstGeom prst="rect">
            <a:avLst/>
          </a:prstGeom>
          <a:noFill/>
          <a:ln w="0">
            <a:noFill/>
          </a:ln>
        </p:spPr>
        <p:txBody>
          <a:bodyPr lIns="0" tIns="0" rIns="0" bIns="0" anchor="ctr">
            <a:noAutofit/>
          </a:bodyPr>
          <a:lstStyle/>
          <a:p>
            <a:pPr indent="0" algn="ctr">
              <a:buNone/>
            </a:pPr>
            <a:endParaRPr lang="fr-FR" sz="4400" b="0" strike="noStrike" spc="-1">
              <a:solidFill>
                <a:srgbClr val="FFFFFF"/>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FFFFFF"/>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16DCDD33-E1EE-4BD4-A0BE-3EEC07631A77}" type="slidenum">
              <a:t>‹N°›</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895480" y="764280"/>
            <a:ext cx="8609760" cy="1292400"/>
          </a:xfrm>
          <a:prstGeom prst="rect">
            <a:avLst/>
          </a:prstGeom>
          <a:noFill/>
          <a:ln w="0">
            <a:noFill/>
          </a:ln>
        </p:spPr>
        <p:txBody>
          <a:bodyPr lIns="0" tIns="0" rIns="0" bIns="0" anchor="ctr">
            <a:noAutofit/>
          </a:bodyPr>
          <a:lstStyle/>
          <a:p>
            <a:pPr indent="0" algn="ctr">
              <a:buNone/>
            </a:pPr>
            <a:endParaRPr lang="fr-FR" sz="4400" b="0" strike="noStrike" spc="-1">
              <a:solidFill>
                <a:srgbClr val="FFFFFF"/>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5B89B288-28D1-445A-99F4-9A40CF087FF7}" type="slidenum">
              <a:t>‹N°›</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2895480" y="764280"/>
            <a:ext cx="8609760" cy="1292400"/>
          </a:xfrm>
          <a:prstGeom prst="rect">
            <a:avLst/>
          </a:prstGeom>
          <a:noFill/>
          <a:ln w="0">
            <a:noFill/>
          </a:ln>
        </p:spPr>
        <p:txBody>
          <a:bodyPr lIns="0" tIns="0" rIns="0" bIns="0" anchor="ctr">
            <a:noAutofit/>
          </a:bodyPr>
          <a:lstStyle/>
          <a:p>
            <a:pPr indent="0" algn="ctr">
              <a:buNone/>
            </a:pPr>
            <a:endParaRPr lang="fr-FR" sz="4400" b="0" strike="noStrike" spc="-1">
              <a:solidFill>
                <a:srgbClr val="FFFFFF"/>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7DD08B35-D8CB-4E57-B6F5-DDA33E4642A0}" type="slidenum">
              <a:t>‹N°›</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2895480" y="764280"/>
            <a:ext cx="8609760" cy="1292400"/>
          </a:xfrm>
          <a:prstGeom prst="rect">
            <a:avLst/>
          </a:prstGeom>
          <a:noFill/>
          <a:ln w="0">
            <a:noFill/>
          </a:ln>
        </p:spPr>
        <p:txBody>
          <a:bodyPr lIns="0" tIns="0" rIns="0" bIns="0" anchor="ctr">
            <a:noAutofit/>
          </a:bodyPr>
          <a:lstStyle/>
          <a:p>
            <a:pPr indent="0" algn="ctr">
              <a:buNone/>
            </a:pPr>
            <a:endParaRPr lang="fr-FR" sz="4400" b="0" strike="noStrike" spc="-1">
              <a:solidFill>
                <a:srgbClr val="FFFFFF"/>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5E8A3C79-20CF-490E-98E2-4FB5741174AC}" type="slidenum">
              <a:t>‹N°›</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2895480" y="764280"/>
            <a:ext cx="8609760" cy="5992200"/>
          </a:xfrm>
          <a:prstGeom prst="rect">
            <a:avLst/>
          </a:prstGeom>
          <a:noFill/>
          <a:ln w="0">
            <a:noFill/>
          </a:ln>
        </p:spPr>
        <p:txBody>
          <a:bodyPr lIns="0" tIns="0" rIns="0" bIns="0" anchor="ctr">
            <a:noAutofit/>
          </a:bodyPr>
          <a:lstStyle/>
          <a:p>
            <a:pPr algn="ctr"/>
            <a:endParaRPr lang="fr-FR" sz="3200" b="0" strike="noStrike" spc="-1">
              <a:solidFill>
                <a:srgbClr val="FFFFFF"/>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7AB2A516-223A-49A8-B3CD-05D56948A690}" type="slidenum">
              <a:t>‹N°›</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2895480" y="764280"/>
            <a:ext cx="8609760" cy="1292400"/>
          </a:xfrm>
          <a:prstGeom prst="rect">
            <a:avLst/>
          </a:prstGeom>
          <a:noFill/>
          <a:ln w="0">
            <a:noFill/>
          </a:ln>
        </p:spPr>
        <p:txBody>
          <a:bodyPr lIns="0" tIns="0" rIns="0" bIns="0" anchor="ctr">
            <a:noAutofit/>
          </a:bodyPr>
          <a:lstStyle/>
          <a:p>
            <a:pPr indent="0" algn="ctr">
              <a:buNone/>
            </a:pPr>
            <a:endParaRPr lang="fr-FR" sz="4400" b="0" strike="noStrike" spc="-1">
              <a:solidFill>
                <a:srgbClr val="FFFFFF"/>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48A64345-D88B-4899-8570-8EA2F43010C5}" type="slidenum">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895480" y="764280"/>
            <a:ext cx="8609760" cy="1292400"/>
          </a:xfrm>
          <a:prstGeom prst="rect">
            <a:avLst/>
          </a:prstGeom>
          <a:noFill/>
          <a:ln w="0">
            <a:noFill/>
          </a:ln>
        </p:spPr>
        <p:txBody>
          <a:bodyPr lIns="0" tIns="0" rIns="0" bIns="0" anchor="ctr">
            <a:noAutofit/>
          </a:bodyPr>
          <a:lstStyle/>
          <a:p>
            <a:pPr indent="0" algn="ctr">
              <a:buNone/>
            </a:pPr>
            <a:endParaRPr lang="fr-FR" sz="4400" b="0" strike="noStrike" spc="-1">
              <a:solidFill>
                <a:srgbClr val="FFFFFF"/>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FBCAEBFF-C7B8-4973-8CAF-97AAB4CFAF6D}" type="slidenum">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895480" y="764280"/>
            <a:ext cx="8609760" cy="1292400"/>
          </a:xfrm>
          <a:prstGeom prst="rect">
            <a:avLst/>
          </a:prstGeom>
          <a:noFill/>
          <a:ln w="0">
            <a:noFill/>
          </a:ln>
        </p:spPr>
        <p:txBody>
          <a:bodyPr lIns="0" tIns="0" rIns="0" bIns="0" anchor="ctr">
            <a:noAutofit/>
          </a:bodyPr>
          <a:lstStyle/>
          <a:p>
            <a:pPr indent="0" algn="ctr">
              <a:buNone/>
            </a:pPr>
            <a:endParaRPr lang="fr-FR" sz="4400" b="0" strike="noStrike" spc="-1">
              <a:solidFill>
                <a:srgbClr val="FFFFFF"/>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fr-FR" sz="3200" b="0" strike="noStrike" spc="-1">
              <a:solidFill>
                <a:srgbClr val="FFFFFF"/>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EBADAC0D-DA4E-45FB-B018-C75BA1CEA593}" type="slidenum">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 name="Picture 6" descr="C0-HD-TOP.png"/>
          <p:cNvPicPr/>
          <p:nvPr/>
        </p:nvPicPr>
        <p:blipFill>
          <a:blip r:embed="rId14"/>
          <a:stretch/>
        </p:blipFill>
        <p:spPr>
          <a:xfrm>
            <a:off x="0" y="0"/>
            <a:ext cx="12191400" cy="1440720"/>
          </a:xfrm>
          <a:prstGeom prst="rect">
            <a:avLst/>
          </a:prstGeom>
          <a:ln w="0">
            <a:noFill/>
          </a:ln>
        </p:spPr>
      </p:pic>
      <p:pic>
        <p:nvPicPr>
          <p:cNvPr id="10" name="Picture 6" descr="C0-HD-BTM.png"/>
          <p:cNvPicPr/>
          <p:nvPr/>
        </p:nvPicPr>
        <p:blipFill>
          <a:blip r:embed="rId15"/>
          <a:stretch/>
        </p:blipFill>
        <p:spPr>
          <a:xfrm>
            <a:off x="0" y="4375080"/>
            <a:ext cx="12191400" cy="2482200"/>
          </a:xfrm>
          <a:prstGeom prst="rect">
            <a:avLst/>
          </a:prstGeom>
          <a:ln w="0">
            <a:noFill/>
          </a:ln>
        </p:spPr>
      </p:pic>
      <p:sp>
        <p:nvSpPr>
          <p:cNvPr id="2" name="PlaceHolder 1"/>
          <p:cNvSpPr>
            <a:spLocks noGrp="1"/>
          </p:cNvSpPr>
          <p:nvPr>
            <p:ph type="title"/>
          </p:nvPr>
        </p:nvSpPr>
        <p:spPr>
          <a:xfrm>
            <a:off x="2895480" y="764280"/>
            <a:ext cx="8609760" cy="1292400"/>
          </a:xfrm>
          <a:prstGeom prst="rect">
            <a:avLst/>
          </a:prstGeom>
          <a:noFill/>
          <a:ln w="0">
            <a:noFill/>
          </a:ln>
        </p:spPr>
        <p:txBody>
          <a:bodyPr lIns="0" tIns="0" rIns="0" bIns="0" anchor="ctr">
            <a:noAutofit/>
          </a:bodyPr>
          <a:lstStyle/>
          <a:p>
            <a:pPr indent="0">
              <a:buNone/>
            </a:pPr>
            <a:r>
              <a:rPr lang="fr-FR" sz="1800" b="0" strike="noStrike" spc="-1">
                <a:solidFill>
                  <a:srgbClr val="FFFFFF"/>
                </a:solidFill>
                <a:latin typeface="Arial"/>
              </a:rPr>
              <a:t>Cliquez pour éditer le format du texte-titre</a:t>
            </a:r>
          </a:p>
        </p:txBody>
      </p:sp>
      <p:sp>
        <p:nvSpPr>
          <p:cNvPr id="3" name="PlaceHolder 2"/>
          <p:cNvSpPr>
            <a:spLocks noGrp="1"/>
          </p:cNvSpPr>
          <p:nvPr>
            <p:ph type="body"/>
          </p:nvPr>
        </p:nvSpPr>
        <p:spPr>
          <a:xfrm>
            <a:off x="685800" y="2194560"/>
            <a:ext cx="5279760" cy="1918800"/>
          </a:xfrm>
          <a:prstGeom prst="rect">
            <a:avLst/>
          </a:prstGeom>
          <a:noFill/>
          <a:ln w="0">
            <a:noFill/>
          </a:ln>
        </p:spPr>
        <p:txBody>
          <a:bodyPr lIns="0" tIns="0" rIns="0" bIns="0" anchor="t">
            <a:normAutofit fontScale="75000"/>
          </a:bodyPr>
          <a:lstStyle/>
          <a:p>
            <a:pPr marL="432000" indent="-324000">
              <a:spcBef>
                <a:spcPts val="1417"/>
              </a:spcBef>
              <a:buClr>
                <a:srgbClr val="FFFFFF"/>
              </a:buClr>
              <a:buSzPct val="45000"/>
              <a:buFont typeface="Wingdings" charset="2"/>
              <a:buChar char=""/>
            </a:pPr>
            <a:r>
              <a:rPr lang="fr-FR" sz="1800" b="0" strike="noStrike" spc="-1">
                <a:solidFill>
                  <a:srgbClr val="FFFFFF"/>
                </a:solidFill>
                <a:latin typeface="Arial"/>
              </a:rPr>
              <a:t>Cliquez pour éditer le format du plan de texte</a:t>
            </a:r>
          </a:p>
          <a:p>
            <a:pPr marL="864000" lvl="1" indent="-324000">
              <a:spcBef>
                <a:spcPts val="1134"/>
              </a:spcBef>
              <a:buClr>
                <a:srgbClr val="FFFFFF"/>
              </a:buClr>
              <a:buSzPct val="75000"/>
              <a:buFont typeface="Symbol" charset="2"/>
              <a:buChar char=""/>
            </a:pPr>
            <a:r>
              <a:rPr lang="fr-FR" sz="1800" b="0" strike="noStrike" spc="-1">
                <a:solidFill>
                  <a:srgbClr val="FFFFFF"/>
                </a:solidFill>
                <a:latin typeface="Arial"/>
              </a:rPr>
              <a:t>Second niveau de plan</a:t>
            </a:r>
          </a:p>
          <a:p>
            <a:pPr marL="1296000" lvl="2" indent="-288000">
              <a:spcBef>
                <a:spcPts val="850"/>
              </a:spcBef>
              <a:buClr>
                <a:srgbClr val="FFFFFF"/>
              </a:buClr>
              <a:buSzPct val="45000"/>
              <a:buFont typeface="Wingdings" charset="2"/>
              <a:buChar char=""/>
            </a:pPr>
            <a:r>
              <a:rPr lang="fr-FR" sz="1800" b="0" strike="noStrike" spc="-1">
                <a:solidFill>
                  <a:srgbClr val="FFFFFF"/>
                </a:solidFill>
                <a:latin typeface="Arial"/>
              </a:rPr>
              <a:t>Troisième niveau de plan</a:t>
            </a:r>
          </a:p>
          <a:p>
            <a:pPr marL="1728000" lvl="3" indent="-216000">
              <a:spcBef>
                <a:spcPts val="567"/>
              </a:spcBef>
              <a:buClr>
                <a:srgbClr val="FFFFFF"/>
              </a:buClr>
              <a:buSzPct val="75000"/>
              <a:buFont typeface="Symbol" charset="2"/>
              <a:buChar char=""/>
            </a:pPr>
            <a:r>
              <a:rPr lang="fr-FR" sz="1800" b="0" strike="noStrike" spc="-1">
                <a:solidFill>
                  <a:srgbClr val="FFFFFF"/>
                </a:solidFill>
                <a:latin typeface="Arial"/>
              </a:rPr>
              <a:t>Quatrième niveau de plan</a:t>
            </a:r>
          </a:p>
          <a:p>
            <a:pPr marL="2160000" lvl="4" indent="-216000">
              <a:spcBef>
                <a:spcPts val="283"/>
              </a:spcBef>
              <a:buClr>
                <a:srgbClr val="FFFFFF"/>
              </a:buClr>
              <a:buSzPct val="45000"/>
              <a:buFont typeface="Wingdings" charset="2"/>
              <a:buChar char=""/>
            </a:pPr>
            <a:r>
              <a:rPr lang="fr-FR" sz="1800" b="0" strike="noStrike" spc="-1">
                <a:solidFill>
                  <a:srgbClr val="FFFFFF"/>
                </a:solidFill>
                <a:latin typeface="Arial"/>
              </a:rPr>
              <a:t>Cinquième niveau de plan</a:t>
            </a:r>
          </a:p>
          <a:p>
            <a:pPr marL="2592000" lvl="5" indent="-216000">
              <a:spcBef>
                <a:spcPts val="283"/>
              </a:spcBef>
              <a:buClr>
                <a:srgbClr val="FFFFFF"/>
              </a:buClr>
              <a:buSzPct val="45000"/>
              <a:buFont typeface="Wingdings" charset="2"/>
              <a:buChar char=""/>
            </a:pPr>
            <a:r>
              <a:rPr lang="fr-FR" sz="1800" b="0" strike="noStrike" spc="-1">
                <a:solidFill>
                  <a:srgbClr val="FFFFFF"/>
                </a:solidFill>
                <a:latin typeface="Arial"/>
              </a:rPr>
              <a:t>Sixième niveau de plan</a:t>
            </a:r>
          </a:p>
          <a:p>
            <a:pPr marL="3024000" lvl="6" indent="-216000">
              <a:spcBef>
                <a:spcPts val="283"/>
              </a:spcBef>
              <a:buClr>
                <a:srgbClr val="FFFFFF"/>
              </a:buClr>
              <a:buSzPct val="45000"/>
              <a:buFont typeface="Wingdings" charset="2"/>
              <a:buChar char=""/>
            </a:pPr>
            <a:r>
              <a:rPr lang="fr-FR" sz="1800" b="0" strike="noStrike" spc="-1">
                <a:solidFill>
                  <a:srgbClr val="FFFFFF"/>
                </a:solidFill>
                <a:latin typeface="Arial"/>
              </a:rPr>
              <a:t>Septième niveau de plan</a:t>
            </a:r>
          </a:p>
        </p:txBody>
      </p:sp>
      <p:sp>
        <p:nvSpPr>
          <p:cNvPr id="4" name="PlaceHolder 3"/>
          <p:cNvSpPr>
            <a:spLocks noGrp="1"/>
          </p:cNvSpPr>
          <p:nvPr>
            <p:ph type="body"/>
          </p:nvPr>
        </p:nvSpPr>
        <p:spPr>
          <a:xfrm>
            <a:off x="6230160" y="2194560"/>
            <a:ext cx="5279760" cy="402336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fr-FR" sz="1800" b="0" strike="noStrike" spc="-1">
                <a:solidFill>
                  <a:srgbClr val="FFFFFF"/>
                </a:solidFill>
                <a:latin typeface="Arial"/>
              </a:rPr>
              <a:t>Cliquez pour éditer le format du plan de texte</a:t>
            </a:r>
          </a:p>
          <a:p>
            <a:pPr marL="864000" lvl="1" indent="-324000">
              <a:spcBef>
                <a:spcPts val="1134"/>
              </a:spcBef>
              <a:buClr>
                <a:srgbClr val="FFFFFF"/>
              </a:buClr>
              <a:buSzPct val="75000"/>
              <a:buFont typeface="Symbol" charset="2"/>
              <a:buChar char=""/>
            </a:pPr>
            <a:r>
              <a:rPr lang="fr-FR" sz="1800" b="0" strike="noStrike" spc="-1">
                <a:solidFill>
                  <a:srgbClr val="FFFFFF"/>
                </a:solidFill>
                <a:latin typeface="Arial"/>
              </a:rPr>
              <a:t>Second niveau de plan</a:t>
            </a:r>
          </a:p>
          <a:p>
            <a:pPr marL="1296000" lvl="2" indent="-288000">
              <a:spcBef>
                <a:spcPts val="850"/>
              </a:spcBef>
              <a:buClr>
                <a:srgbClr val="FFFFFF"/>
              </a:buClr>
              <a:buSzPct val="45000"/>
              <a:buFont typeface="Wingdings" charset="2"/>
              <a:buChar char=""/>
            </a:pPr>
            <a:r>
              <a:rPr lang="fr-FR" sz="1800" b="0" strike="noStrike" spc="-1">
                <a:solidFill>
                  <a:srgbClr val="FFFFFF"/>
                </a:solidFill>
                <a:latin typeface="Arial"/>
              </a:rPr>
              <a:t>Troisième niveau de plan</a:t>
            </a:r>
          </a:p>
          <a:p>
            <a:pPr marL="1728000" lvl="3" indent="-216000">
              <a:spcBef>
                <a:spcPts val="567"/>
              </a:spcBef>
              <a:buClr>
                <a:srgbClr val="FFFFFF"/>
              </a:buClr>
              <a:buSzPct val="75000"/>
              <a:buFont typeface="Symbol" charset="2"/>
              <a:buChar char=""/>
            </a:pPr>
            <a:r>
              <a:rPr lang="fr-FR" sz="1800" b="0" strike="noStrike" spc="-1">
                <a:solidFill>
                  <a:srgbClr val="FFFFFF"/>
                </a:solidFill>
                <a:latin typeface="Arial"/>
              </a:rPr>
              <a:t>Quatrième niveau de plan</a:t>
            </a:r>
          </a:p>
          <a:p>
            <a:pPr marL="2160000" lvl="4" indent="-216000">
              <a:spcBef>
                <a:spcPts val="283"/>
              </a:spcBef>
              <a:buClr>
                <a:srgbClr val="FFFFFF"/>
              </a:buClr>
              <a:buSzPct val="45000"/>
              <a:buFont typeface="Wingdings" charset="2"/>
              <a:buChar char=""/>
            </a:pPr>
            <a:r>
              <a:rPr lang="fr-FR" sz="1800" b="0" strike="noStrike" spc="-1">
                <a:solidFill>
                  <a:srgbClr val="FFFFFF"/>
                </a:solidFill>
                <a:latin typeface="Arial"/>
              </a:rPr>
              <a:t>Cinquième niveau de plan</a:t>
            </a:r>
          </a:p>
          <a:p>
            <a:pPr marL="2592000" lvl="5" indent="-216000">
              <a:spcBef>
                <a:spcPts val="283"/>
              </a:spcBef>
              <a:buClr>
                <a:srgbClr val="FFFFFF"/>
              </a:buClr>
              <a:buSzPct val="45000"/>
              <a:buFont typeface="Wingdings" charset="2"/>
              <a:buChar char=""/>
            </a:pPr>
            <a:r>
              <a:rPr lang="fr-FR" sz="1800" b="0" strike="noStrike" spc="-1">
                <a:solidFill>
                  <a:srgbClr val="FFFFFF"/>
                </a:solidFill>
                <a:latin typeface="Arial"/>
              </a:rPr>
              <a:t>Sixième niveau de plan</a:t>
            </a:r>
          </a:p>
          <a:p>
            <a:pPr marL="3024000" lvl="6" indent="-216000">
              <a:spcBef>
                <a:spcPts val="283"/>
              </a:spcBef>
              <a:buClr>
                <a:srgbClr val="FFFFFF"/>
              </a:buClr>
              <a:buSzPct val="45000"/>
              <a:buFont typeface="Wingdings" charset="2"/>
              <a:buChar char=""/>
            </a:pPr>
            <a:r>
              <a:rPr lang="fr-FR" sz="1800" b="0" strike="noStrike" spc="-1">
                <a:solidFill>
                  <a:srgbClr val="FFFFFF"/>
                </a:solidFill>
                <a:latin typeface="Arial"/>
              </a:rPr>
              <a:t>Septième niveau de plan</a:t>
            </a:r>
          </a:p>
        </p:txBody>
      </p:sp>
      <p:sp>
        <p:nvSpPr>
          <p:cNvPr id="5" name="PlaceHolder 4"/>
          <p:cNvSpPr>
            <a:spLocks noGrp="1"/>
          </p:cNvSpPr>
          <p:nvPr>
            <p:ph type="body"/>
          </p:nvPr>
        </p:nvSpPr>
        <p:spPr>
          <a:xfrm>
            <a:off x="685800" y="4296600"/>
            <a:ext cx="5279760" cy="1918800"/>
          </a:xfrm>
          <a:prstGeom prst="rect">
            <a:avLst/>
          </a:prstGeom>
          <a:noFill/>
          <a:ln w="0">
            <a:noFill/>
          </a:ln>
        </p:spPr>
        <p:txBody>
          <a:bodyPr lIns="0" tIns="0" rIns="0" bIns="0" anchor="t">
            <a:normAutofit fontScale="75000"/>
          </a:bodyPr>
          <a:lstStyle/>
          <a:p>
            <a:pPr marL="432000" indent="-324000">
              <a:spcBef>
                <a:spcPts val="1417"/>
              </a:spcBef>
              <a:buClr>
                <a:srgbClr val="FFFFFF"/>
              </a:buClr>
              <a:buSzPct val="45000"/>
              <a:buFont typeface="Wingdings" charset="2"/>
              <a:buChar char=""/>
            </a:pPr>
            <a:r>
              <a:rPr lang="fr-FR" sz="1800" b="0" strike="noStrike" spc="-1">
                <a:solidFill>
                  <a:srgbClr val="FFFFFF"/>
                </a:solidFill>
                <a:latin typeface="Arial"/>
              </a:rPr>
              <a:t>Cliquez pour éditer le format du plan de texte</a:t>
            </a:r>
          </a:p>
          <a:p>
            <a:pPr marL="864000" lvl="1" indent="-324000">
              <a:spcBef>
                <a:spcPts val="1134"/>
              </a:spcBef>
              <a:buClr>
                <a:srgbClr val="FFFFFF"/>
              </a:buClr>
              <a:buSzPct val="75000"/>
              <a:buFont typeface="Symbol" charset="2"/>
              <a:buChar char=""/>
            </a:pPr>
            <a:r>
              <a:rPr lang="fr-FR" sz="1800" b="0" strike="noStrike" spc="-1">
                <a:solidFill>
                  <a:srgbClr val="FFFFFF"/>
                </a:solidFill>
                <a:latin typeface="Arial"/>
              </a:rPr>
              <a:t>Second niveau de plan</a:t>
            </a:r>
          </a:p>
          <a:p>
            <a:pPr marL="1296000" lvl="2" indent="-288000">
              <a:spcBef>
                <a:spcPts val="850"/>
              </a:spcBef>
              <a:buClr>
                <a:srgbClr val="FFFFFF"/>
              </a:buClr>
              <a:buSzPct val="45000"/>
              <a:buFont typeface="Wingdings" charset="2"/>
              <a:buChar char=""/>
            </a:pPr>
            <a:r>
              <a:rPr lang="fr-FR" sz="1800" b="0" strike="noStrike" spc="-1">
                <a:solidFill>
                  <a:srgbClr val="FFFFFF"/>
                </a:solidFill>
                <a:latin typeface="Arial"/>
              </a:rPr>
              <a:t>Troisième niveau de plan</a:t>
            </a:r>
          </a:p>
          <a:p>
            <a:pPr marL="1728000" lvl="3" indent="-216000">
              <a:spcBef>
                <a:spcPts val="567"/>
              </a:spcBef>
              <a:buClr>
                <a:srgbClr val="FFFFFF"/>
              </a:buClr>
              <a:buSzPct val="75000"/>
              <a:buFont typeface="Symbol" charset="2"/>
              <a:buChar char=""/>
            </a:pPr>
            <a:r>
              <a:rPr lang="fr-FR" sz="1800" b="0" strike="noStrike" spc="-1">
                <a:solidFill>
                  <a:srgbClr val="FFFFFF"/>
                </a:solidFill>
                <a:latin typeface="Arial"/>
              </a:rPr>
              <a:t>Quatrième niveau de plan</a:t>
            </a:r>
          </a:p>
          <a:p>
            <a:pPr marL="2160000" lvl="4" indent="-216000">
              <a:spcBef>
                <a:spcPts val="283"/>
              </a:spcBef>
              <a:buClr>
                <a:srgbClr val="FFFFFF"/>
              </a:buClr>
              <a:buSzPct val="45000"/>
              <a:buFont typeface="Wingdings" charset="2"/>
              <a:buChar char=""/>
            </a:pPr>
            <a:r>
              <a:rPr lang="fr-FR" sz="1800" b="0" strike="noStrike" spc="-1">
                <a:solidFill>
                  <a:srgbClr val="FFFFFF"/>
                </a:solidFill>
                <a:latin typeface="Arial"/>
              </a:rPr>
              <a:t>Cinquième niveau de plan</a:t>
            </a:r>
          </a:p>
          <a:p>
            <a:pPr marL="2592000" lvl="5" indent="-216000">
              <a:spcBef>
                <a:spcPts val="283"/>
              </a:spcBef>
              <a:buClr>
                <a:srgbClr val="FFFFFF"/>
              </a:buClr>
              <a:buSzPct val="45000"/>
              <a:buFont typeface="Wingdings" charset="2"/>
              <a:buChar char=""/>
            </a:pPr>
            <a:r>
              <a:rPr lang="fr-FR" sz="1800" b="0" strike="noStrike" spc="-1">
                <a:solidFill>
                  <a:srgbClr val="FFFFFF"/>
                </a:solidFill>
                <a:latin typeface="Arial"/>
              </a:rPr>
              <a:t>Sixième niveau de plan</a:t>
            </a:r>
          </a:p>
          <a:p>
            <a:pPr marL="3024000" lvl="6" indent="-216000">
              <a:spcBef>
                <a:spcPts val="283"/>
              </a:spcBef>
              <a:buClr>
                <a:srgbClr val="FFFFFF"/>
              </a:buClr>
              <a:buSzPct val="45000"/>
              <a:buFont typeface="Wingdings" charset="2"/>
              <a:buChar char=""/>
            </a:pPr>
            <a:r>
              <a:rPr lang="fr-FR" sz="1800" b="0" strike="noStrike" spc="-1">
                <a:solidFill>
                  <a:srgbClr val="FFFFFF"/>
                </a:solidFill>
                <a:latin typeface="Arial"/>
              </a:rPr>
              <a:t>Septième niveau de plan</a:t>
            </a:r>
          </a:p>
        </p:txBody>
      </p:sp>
      <p:sp>
        <p:nvSpPr>
          <p:cNvPr id="6" name="PlaceHolder 5"/>
          <p:cNvSpPr>
            <a:spLocks noGrp="1"/>
          </p:cNvSpPr>
          <p:nvPr>
            <p:ph type="ftr" idx="1"/>
          </p:nvPr>
        </p:nvSpPr>
        <p:spPr>
          <a:xfrm>
            <a:off x="1371600" y="4323960"/>
            <a:ext cx="6400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FFFFFF"/>
                </a:solidFill>
                <a:latin typeface="Times New Roman"/>
              </a:defRPr>
            </a:lvl1pPr>
          </a:lstStyle>
          <a:p>
            <a:pPr indent="0" algn="ctr">
              <a:lnSpc>
                <a:spcPct val="100000"/>
              </a:lnSpc>
              <a:buNone/>
              <a:tabLst>
                <a:tab pos="0" algn="l"/>
              </a:tabLst>
            </a:pPr>
            <a:r>
              <a:rPr lang="fr-FR" sz="1400" b="0" strike="noStrike" spc="-1">
                <a:solidFill>
                  <a:srgbClr val="FFFFFF"/>
                </a:solidFill>
                <a:latin typeface="Times New Roman"/>
              </a:rPr>
              <a:t>&lt;pied de page&gt;</a:t>
            </a:r>
          </a:p>
        </p:txBody>
      </p:sp>
      <p:sp>
        <p:nvSpPr>
          <p:cNvPr id="7" name="PlaceHolder 6"/>
          <p:cNvSpPr>
            <a:spLocks noGrp="1"/>
          </p:cNvSpPr>
          <p:nvPr>
            <p:ph type="sldNum" idx="2"/>
          </p:nvPr>
        </p:nvSpPr>
        <p:spPr>
          <a:xfrm>
            <a:off x="8077320" y="1431000"/>
            <a:ext cx="2742480" cy="36432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US" sz="1050" b="0" strike="noStrike" spc="-1">
                <a:solidFill>
                  <a:schemeClr val="dk1">
                    <a:tint val="75000"/>
                  </a:schemeClr>
                </a:solidFill>
                <a:latin typeface="Century Gothic"/>
              </a:defRPr>
            </a:lvl1pPr>
          </a:lstStyle>
          <a:p>
            <a:pPr indent="0" algn="r" defTabSz="457200">
              <a:lnSpc>
                <a:spcPct val="100000"/>
              </a:lnSpc>
              <a:buNone/>
              <a:tabLst>
                <a:tab pos="0" algn="l"/>
              </a:tabLst>
            </a:pPr>
            <a:fld id="{B0C34AB3-8EC0-45A6-914A-BD294C99ACC2}" type="slidenum">
              <a:rPr lang="en-US" sz="1050" b="0" strike="noStrike" spc="-1">
                <a:solidFill>
                  <a:schemeClr val="dk1">
                    <a:tint val="75000"/>
                  </a:schemeClr>
                </a:solidFill>
                <a:latin typeface="Century Gothic"/>
              </a:rPr>
              <a:t>‹N°›</a:t>
            </a:fld>
            <a:endParaRPr lang="fr-FR" sz="1050" b="0" strike="noStrike" spc="-1">
              <a:solidFill>
                <a:srgbClr val="FFFFFF"/>
              </a:solidFill>
              <a:latin typeface="Times New Roman"/>
            </a:endParaRPr>
          </a:p>
        </p:txBody>
      </p:sp>
      <p:sp>
        <p:nvSpPr>
          <p:cNvPr id="8" name="PlaceHolder 7"/>
          <p:cNvSpPr>
            <a:spLocks noGrp="1"/>
          </p:cNvSpPr>
          <p:nvPr>
            <p:ph type="dt" idx="3"/>
          </p:nvPr>
        </p:nvSpPr>
        <p:spPr>
          <a:xfrm>
            <a:off x="7909560" y="4314240"/>
            <a:ext cx="2910240" cy="374040"/>
          </a:xfrm>
          <a:prstGeom prst="rect">
            <a:avLst/>
          </a:prstGeom>
          <a:noFill/>
          <a:ln w="0">
            <a:noFill/>
          </a:ln>
        </p:spPr>
        <p:txBody>
          <a:bodyPr lIns="91440" tIns="45720" rIns="91440" bIns="45720" anchor="ctr">
            <a:noAutofit/>
          </a:bodyPr>
          <a:lstStyle>
            <a:lvl1pPr indent="0">
              <a:buNone/>
              <a:defRPr lang="fr-FR" sz="1400" b="0" strike="noStrike" spc="-1">
                <a:solidFill>
                  <a:srgbClr val="FFFFFF"/>
                </a:solidFill>
                <a:latin typeface="Times New Roman"/>
              </a:defRPr>
            </a:lvl1pPr>
          </a:lstStyle>
          <a:p>
            <a:pPr indent="0">
              <a:buNone/>
            </a:pPr>
            <a:r>
              <a:rPr lang="fr-FR" sz="1400" b="0" strike="noStrike" spc="-1">
                <a:solidFill>
                  <a:srgbClr val="FFFFFF"/>
                </a:solidFill>
                <a:latin typeface="Times New Roman"/>
              </a:rPr>
              <a:t>&lt;date/heure&gt;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laceHolder 1"/>
          <p:cNvSpPr>
            <a:spLocks noGrp="1"/>
          </p:cNvSpPr>
          <p:nvPr>
            <p:ph type="title"/>
          </p:nvPr>
        </p:nvSpPr>
        <p:spPr>
          <a:xfrm>
            <a:off x="1371600" y="1803240"/>
            <a:ext cx="9448200" cy="1824480"/>
          </a:xfrm>
          <a:prstGeom prst="rect">
            <a:avLst/>
          </a:prstGeom>
          <a:noFill/>
          <a:ln w="0">
            <a:noFill/>
          </a:ln>
        </p:spPr>
        <p:txBody>
          <a:bodyPr lIns="91440" tIns="45720" rIns="91440" bIns="45720" anchor="b">
            <a:normAutofit fontScale="90000"/>
          </a:bodyPr>
          <a:lstStyle/>
          <a:p>
            <a:pPr indent="0" algn="ctr" defTabSz="914400">
              <a:lnSpc>
                <a:spcPct val="90000"/>
              </a:lnSpc>
              <a:buNone/>
              <a:tabLst>
                <a:tab pos="0" algn="l"/>
              </a:tabLst>
            </a:pPr>
            <a:r>
              <a:rPr lang="fr-FR" sz="6000" b="1" u="sng" strike="noStrike" cap="all" spc="-1" dirty="0" err="1">
                <a:solidFill>
                  <a:srgbClr val="00B0F0"/>
                </a:solidFill>
                <a:uFillTx/>
                <a:latin typeface="Century Gothic"/>
              </a:rPr>
              <a:t>HandicaFutur</a:t>
            </a:r>
            <a:br>
              <a:rPr sz="6000" dirty="0"/>
            </a:br>
            <a:br>
              <a:rPr sz="6000" dirty="0"/>
            </a:br>
            <a:r>
              <a:rPr lang="fr-FR" sz="6000" b="1" u="sng" strike="noStrike" cap="all" spc="-1" dirty="0">
                <a:solidFill>
                  <a:schemeClr val="dk1"/>
                </a:solidFill>
                <a:uFillTx/>
                <a:latin typeface="Century Gothic"/>
              </a:rPr>
              <a:t>projet made in 3D</a:t>
            </a:r>
            <a:endParaRPr lang="fr-FR" sz="6000" b="0" strike="noStrike" spc="-1" dirty="0">
              <a:solidFill>
                <a:srgbClr val="FFFFFF"/>
              </a:solidFill>
              <a:latin typeface="Arial"/>
            </a:endParaRPr>
          </a:p>
        </p:txBody>
      </p:sp>
      <p:pic>
        <p:nvPicPr>
          <p:cNvPr id="46" name="Image 3"/>
          <p:cNvPicPr/>
          <p:nvPr/>
        </p:nvPicPr>
        <p:blipFill>
          <a:blip r:embed="rId2"/>
          <a:stretch/>
        </p:blipFill>
        <p:spPr>
          <a:xfrm>
            <a:off x="8640720" y="4962240"/>
            <a:ext cx="3457440" cy="1532880"/>
          </a:xfrm>
          <a:prstGeom prst="rect">
            <a:avLst/>
          </a:prstGeom>
          <a:ln w="0">
            <a:noFill/>
          </a:ln>
        </p:spPr>
      </p:pic>
      <p:pic>
        <p:nvPicPr>
          <p:cNvPr id="47" name="Google Shape;56;p13"/>
          <p:cNvPicPr/>
          <p:nvPr/>
        </p:nvPicPr>
        <p:blipFill>
          <a:blip r:embed="rId3"/>
          <a:stretch/>
        </p:blipFill>
        <p:spPr>
          <a:xfrm>
            <a:off x="5344560" y="3735720"/>
            <a:ext cx="1349280" cy="1319760"/>
          </a:xfrm>
          <a:prstGeom prst="rect">
            <a:avLst/>
          </a:prstGeom>
          <a:ln w="0">
            <a:noFill/>
          </a:ln>
        </p:spPr>
      </p:pic>
      <p:pic>
        <p:nvPicPr>
          <p:cNvPr id="48" name="Google Shape;57;p13"/>
          <p:cNvPicPr/>
          <p:nvPr/>
        </p:nvPicPr>
        <p:blipFill>
          <a:blip r:embed="rId4"/>
          <a:stretch/>
        </p:blipFill>
        <p:spPr>
          <a:xfrm>
            <a:off x="2815920" y="3827520"/>
            <a:ext cx="2123280" cy="885240"/>
          </a:xfrm>
          <a:prstGeom prst="rect">
            <a:avLst/>
          </a:prstGeom>
          <a:ln w="0">
            <a:noFill/>
          </a:ln>
        </p:spPr>
      </p:pic>
      <p:pic>
        <p:nvPicPr>
          <p:cNvPr id="49" name="Google Shape;58;p13"/>
          <p:cNvPicPr/>
          <p:nvPr/>
        </p:nvPicPr>
        <p:blipFill>
          <a:blip r:embed="rId5"/>
          <a:stretch/>
        </p:blipFill>
        <p:spPr>
          <a:xfrm>
            <a:off x="6662160" y="3827520"/>
            <a:ext cx="3000600" cy="83952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1808018" y="353875"/>
            <a:ext cx="8358446" cy="1292400"/>
          </a:xfrm>
          <a:prstGeom prst="rect">
            <a:avLst/>
          </a:prstGeom>
          <a:noFill/>
          <a:ln w="0">
            <a:noFill/>
          </a:ln>
        </p:spPr>
        <p:txBody>
          <a:bodyPr lIns="91440" tIns="45720" rIns="91440" bIns="45720" anchor="ctr">
            <a:noAutofit/>
          </a:bodyPr>
          <a:lstStyle/>
          <a:p>
            <a:pPr indent="0" algn="r" defTabSz="914400">
              <a:lnSpc>
                <a:spcPct val="90000"/>
              </a:lnSpc>
              <a:buNone/>
              <a:tabLst>
                <a:tab pos="0" algn="l"/>
              </a:tabLst>
            </a:pPr>
            <a:r>
              <a:rPr lang="fr-FR" sz="4000" b="0" strike="noStrike" cap="all" spc="-1" dirty="0">
                <a:solidFill>
                  <a:schemeClr val="bg1"/>
                </a:solidFill>
                <a:latin typeface="Century Gothic"/>
              </a:rPr>
              <a:t>INFORMATIONS </a:t>
            </a:r>
            <a:r>
              <a:rPr lang="fr-FR" sz="4000" b="0" strike="noStrike" cap="all" spc="-1" dirty="0" err="1">
                <a:solidFill>
                  <a:schemeClr val="bg1"/>
                </a:solidFill>
                <a:latin typeface="Century Gothic"/>
              </a:rPr>
              <a:t>SUPLémentaires</a:t>
            </a:r>
            <a:endParaRPr lang="fr-FR" sz="4000" b="0" strike="noStrike" spc="-1" dirty="0">
              <a:solidFill>
                <a:schemeClr val="bg1"/>
              </a:solidFill>
              <a:latin typeface="Arial"/>
            </a:endParaRPr>
          </a:p>
        </p:txBody>
      </p:sp>
      <p:sp>
        <p:nvSpPr>
          <p:cNvPr id="91" name="PlaceHolder 2"/>
          <p:cNvSpPr>
            <a:spLocks noGrp="1"/>
          </p:cNvSpPr>
          <p:nvPr>
            <p:ph/>
          </p:nvPr>
        </p:nvSpPr>
        <p:spPr>
          <a:xfrm>
            <a:off x="685800" y="2299320"/>
            <a:ext cx="10819800" cy="402336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fr-FR" sz="2000" b="0" strike="noStrike" spc="-1" dirty="0">
                <a:solidFill>
                  <a:schemeClr val="bg1"/>
                </a:solidFill>
                <a:latin typeface="Calibri"/>
              </a:rPr>
              <a:t>Notre projet consiste </a:t>
            </a:r>
            <a:r>
              <a:rPr lang="fr-FR" sz="2000" b="0" strike="noStrike" spc="-1" dirty="0">
                <a:solidFill>
                  <a:schemeClr val="bg1"/>
                </a:solidFill>
                <a:latin typeface="Calibri"/>
                <a:ea typeface="Century Gothic"/>
              </a:rPr>
              <a:t>à créer un équipement de badminton lumineux. En effet, pour que les personnes malvoyantes puissent distinguer le volant, nous voudrions intégrer une lumière clignotante (une </a:t>
            </a:r>
            <a:r>
              <a:rPr lang="fr-FR" sz="2000" b="0" strike="noStrike" spc="-1" dirty="0" err="1">
                <a:solidFill>
                  <a:schemeClr val="bg1"/>
                </a:solidFill>
                <a:latin typeface="Calibri"/>
                <a:ea typeface="Century Gothic"/>
              </a:rPr>
              <a:t>led</a:t>
            </a:r>
            <a:r>
              <a:rPr lang="fr-FR" sz="2000" b="0" strike="noStrike" spc="-1" dirty="0">
                <a:solidFill>
                  <a:schemeClr val="bg1"/>
                </a:solidFill>
                <a:latin typeface="Calibri"/>
                <a:ea typeface="Century Gothic"/>
              </a:rPr>
              <a:t>) a l’intérieur de la tête du volant de badminton. De plus, nous avons prévu une bande lumineuse à accrocher sur le haut du filet pour que les personnes mal-voyantes le distinguent et ne tirent pas dedans. Enfin, nous envisageons d’installer une autre bande lumineuse sur la raquette pour qu’elle soit également visible pour les personnes malvoyantes.</a:t>
            </a:r>
            <a:endParaRPr lang="fr-FR" sz="2000" b="0" strike="noStrike" spc="-1" dirty="0">
              <a:solidFill>
                <a:schemeClr val="bg1"/>
              </a:solidFill>
              <a:latin typeface="Arial"/>
            </a:endParaRPr>
          </a:p>
          <a:p>
            <a:pPr marL="228600" indent="-228600" defTabSz="914400">
              <a:lnSpc>
                <a:spcPct val="90000"/>
              </a:lnSpc>
              <a:spcBef>
                <a:spcPts val="1001"/>
              </a:spcBef>
              <a:buNone/>
              <a:tabLst>
                <a:tab pos="0" algn="l"/>
              </a:tabLst>
            </a:pPr>
            <a:r>
              <a:rPr lang="fr-FR" sz="2000" b="0" strike="noStrike" spc="-1" dirty="0">
                <a:solidFill>
                  <a:schemeClr val="bg1"/>
                </a:solidFill>
                <a:latin typeface="Calibri"/>
                <a:ea typeface="Century Gothic"/>
              </a:rPr>
              <a:t>    Nous avons réfléchi à une idée pour que le filet change de couleur au contact du volant de badminton, ainsi, les personnes pourront savoir si il ont touché le filet. Cependant il ne faut pas que les malvoyants s’arrêtent de jouer car même si le volant touche le filet il peu parfois arriver à passer de l’autre côté.</a:t>
            </a:r>
            <a:endParaRPr lang="fr-FR" sz="2000" b="0" strike="noStrike" spc="-1" dirty="0">
              <a:solidFill>
                <a:schemeClr val="bg1"/>
              </a:solidFill>
              <a:latin typeface="Arial"/>
            </a:endParaRPr>
          </a:p>
          <a:p>
            <a:pPr marL="228600" indent="0" defTabSz="914400">
              <a:lnSpc>
                <a:spcPct val="90000"/>
              </a:lnSpc>
              <a:spcBef>
                <a:spcPts val="1001"/>
              </a:spcBef>
              <a:buNone/>
              <a:tabLst>
                <a:tab pos="0" algn="l"/>
              </a:tabLst>
            </a:pPr>
            <a:endParaRPr lang="fr-FR" sz="2200" b="0" strike="noStrike" spc="-1" dirty="0">
              <a:solidFill>
                <a:schemeClr val="bg1"/>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2190600" y="154800"/>
            <a:ext cx="7962120" cy="118764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fr-FR" sz="4000" b="0" strike="noStrike" cap="all" spc="-1" dirty="0">
                <a:solidFill>
                  <a:schemeClr val="bg1"/>
                </a:solidFill>
                <a:latin typeface="Century Gothic"/>
              </a:rPr>
              <a:t>Volant sur </a:t>
            </a:r>
            <a:r>
              <a:rPr lang="fr-FR" sz="4000" b="0" strike="noStrike" cap="all" spc="-1" dirty="0" err="1">
                <a:solidFill>
                  <a:schemeClr val="bg1"/>
                </a:solidFill>
                <a:latin typeface="Century Gothic"/>
              </a:rPr>
              <a:t>solidworks</a:t>
            </a:r>
            <a:r>
              <a:rPr lang="fr-FR" sz="4000" b="0" strike="noStrike" cap="all" spc="-1" dirty="0">
                <a:solidFill>
                  <a:schemeClr val="bg1"/>
                </a:solidFill>
                <a:latin typeface="Century Gothic"/>
              </a:rPr>
              <a:t>      premier essai               </a:t>
            </a:r>
            <a:endParaRPr lang="fr-FR" sz="4000" b="0" strike="noStrike" spc="-1" dirty="0">
              <a:solidFill>
                <a:schemeClr val="bg1"/>
              </a:solidFill>
              <a:latin typeface="Arial"/>
            </a:endParaRPr>
          </a:p>
        </p:txBody>
      </p:sp>
      <p:pic>
        <p:nvPicPr>
          <p:cNvPr id="93" name="Espace réservé du contenu 3"/>
          <p:cNvPicPr/>
          <p:nvPr/>
        </p:nvPicPr>
        <p:blipFill>
          <a:blip r:embed="rId2"/>
          <a:stretch/>
        </p:blipFill>
        <p:spPr>
          <a:xfrm>
            <a:off x="284760" y="4061520"/>
            <a:ext cx="2696760" cy="2518560"/>
          </a:xfrm>
          <a:prstGeom prst="rect">
            <a:avLst/>
          </a:prstGeom>
          <a:ln w="0">
            <a:noFill/>
          </a:ln>
        </p:spPr>
      </p:pic>
      <p:pic>
        <p:nvPicPr>
          <p:cNvPr id="94" name="Image 4"/>
          <p:cNvPicPr/>
          <p:nvPr/>
        </p:nvPicPr>
        <p:blipFill>
          <a:blip r:embed="rId3"/>
          <a:stretch/>
        </p:blipFill>
        <p:spPr>
          <a:xfrm>
            <a:off x="3219480" y="4019400"/>
            <a:ext cx="2666160" cy="2599560"/>
          </a:xfrm>
          <a:prstGeom prst="rect">
            <a:avLst/>
          </a:prstGeom>
          <a:ln w="0">
            <a:noFill/>
          </a:ln>
        </p:spPr>
      </p:pic>
      <p:pic>
        <p:nvPicPr>
          <p:cNvPr id="95" name="Image 2" descr="Une image contenant texte, capture d’écran, logiciel, Logiciel multimédia&#10;&#10;Description générée automatiquement"/>
          <p:cNvPicPr/>
          <p:nvPr/>
        </p:nvPicPr>
        <p:blipFill>
          <a:blip r:embed="rId4"/>
          <a:stretch/>
        </p:blipFill>
        <p:spPr>
          <a:xfrm>
            <a:off x="480960" y="1395360"/>
            <a:ext cx="4723560" cy="2523240"/>
          </a:xfrm>
          <a:prstGeom prst="rect">
            <a:avLst/>
          </a:prstGeom>
          <a:ln w="0">
            <a:noFill/>
          </a:ln>
        </p:spPr>
      </p:pic>
      <p:sp>
        <p:nvSpPr>
          <p:cNvPr id="96" name="Rectangle 95"/>
          <p:cNvSpPr/>
          <p:nvPr/>
        </p:nvSpPr>
        <p:spPr>
          <a:xfrm>
            <a:off x="5497560" y="2880000"/>
            <a:ext cx="5662080" cy="60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fr-FR" sz="1800" b="0" strike="noStrike" spc="-1">
                <a:solidFill>
                  <a:schemeClr val="bg1"/>
                </a:solidFill>
                <a:latin typeface="Arial"/>
              </a:rPr>
              <a:t>Notre premier prototype est achevé, il est donc temps de l’imprimer et de corriger les éventuelles erreurs.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type="title"/>
          </p:nvPr>
        </p:nvSpPr>
        <p:spPr>
          <a:xfrm>
            <a:off x="1888920" y="540000"/>
            <a:ext cx="8370720" cy="1292400"/>
          </a:xfrm>
          <a:prstGeom prst="rect">
            <a:avLst/>
          </a:prstGeom>
          <a:noFill/>
          <a:ln w="0">
            <a:noFill/>
          </a:ln>
        </p:spPr>
        <p:txBody>
          <a:bodyPr lIns="91440" tIns="45720" rIns="91440" bIns="45720" anchor="ctr">
            <a:noAutofit/>
          </a:bodyPr>
          <a:lstStyle/>
          <a:p>
            <a:pPr indent="0" algn="r" defTabSz="914400">
              <a:lnSpc>
                <a:spcPct val="90000"/>
              </a:lnSpc>
              <a:buNone/>
              <a:tabLst>
                <a:tab pos="0" algn="l"/>
              </a:tabLst>
            </a:pPr>
            <a:r>
              <a:rPr lang="fr-FR" sz="4000" b="0" strike="noStrike" cap="all" spc="-1" dirty="0">
                <a:solidFill>
                  <a:schemeClr val="bg1"/>
                </a:solidFill>
                <a:latin typeface="Century Gothic"/>
              </a:rPr>
              <a:t>Impression 3d : premier test </a:t>
            </a:r>
            <a:endParaRPr lang="fr-FR" sz="4000" b="0" strike="noStrike" spc="-1" dirty="0">
              <a:solidFill>
                <a:schemeClr val="bg1"/>
              </a:solidFill>
              <a:latin typeface="Arial"/>
            </a:endParaRPr>
          </a:p>
        </p:txBody>
      </p:sp>
      <p:pic>
        <p:nvPicPr>
          <p:cNvPr id="98" name="Espace réservé du contenu 3" descr="Une image contenant voiture, noir, intérieur, sol&#10;&#10;Description générée automatiquement"/>
          <p:cNvPicPr/>
          <p:nvPr/>
        </p:nvPicPr>
        <p:blipFill>
          <a:blip r:embed="rId2"/>
          <a:stretch/>
        </p:blipFill>
        <p:spPr>
          <a:xfrm>
            <a:off x="153600" y="2476440"/>
            <a:ext cx="2930422" cy="3704400"/>
          </a:xfrm>
          <a:prstGeom prst="rect">
            <a:avLst/>
          </a:prstGeom>
          <a:ln w="0">
            <a:noFill/>
          </a:ln>
        </p:spPr>
      </p:pic>
      <p:pic>
        <p:nvPicPr>
          <p:cNvPr id="99" name="Image 4" descr="Une image contenant Électroménager, intérieur&#10;&#10;Description générée automatiquement"/>
          <p:cNvPicPr/>
          <p:nvPr/>
        </p:nvPicPr>
        <p:blipFill>
          <a:blip r:embed="rId3"/>
          <a:stretch/>
        </p:blipFill>
        <p:spPr>
          <a:xfrm>
            <a:off x="3159065" y="2476440"/>
            <a:ext cx="2809080" cy="3723480"/>
          </a:xfrm>
          <a:prstGeom prst="rect">
            <a:avLst/>
          </a:prstGeom>
          <a:ln w="0">
            <a:noFill/>
          </a:ln>
        </p:spPr>
      </p:pic>
      <p:pic>
        <p:nvPicPr>
          <p:cNvPr id="100" name="Image 5" descr="Une image contenant intérieur, blanc&#10;&#10;Description générée automatiquement"/>
          <p:cNvPicPr/>
          <p:nvPr/>
        </p:nvPicPr>
        <p:blipFill>
          <a:blip r:embed="rId4"/>
          <a:stretch/>
        </p:blipFill>
        <p:spPr>
          <a:xfrm>
            <a:off x="6096000" y="2482298"/>
            <a:ext cx="2714040" cy="3723480"/>
          </a:xfrm>
          <a:prstGeom prst="rect">
            <a:avLst/>
          </a:prstGeom>
          <a:ln w="0">
            <a:noFill/>
          </a:ln>
        </p:spPr>
      </p:pic>
      <p:sp>
        <p:nvSpPr>
          <p:cNvPr id="101" name="ZoneTexte 6"/>
          <p:cNvSpPr/>
          <p:nvPr/>
        </p:nvSpPr>
        <p:spPr>
          <a:xfrm>
            <a:off x="9375480" y="2842200"/>
            <a:ext cx="2714040" cy="230687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1800" b="0" strike="noStrike" spc="-1" dirty="0">
                <a:solidFill>
                  <a:schemeClr val="bg1"/>
                </a:solidFill>
                <a:latin typeface="Century Gothic"/>
              </a:rPr>
              <a:t>A la fin de l’impression, nous avons constaté que </a:t>
            </a:r>
            <a:r>
              <a:rPr lang="fr-FR" spc="-1" dirty="0">
                <a:solidFill>
                  <a:schemeClr val="bg1"/>
                </a:solidFill>
                <a:latin typeface="Century Gothic"/>
              </a:rPr>
              <a:t>l</a:t>
            </a:r>
            <a:r>
              <a:rPr lang="fr-FR" sz="1800" b="0" strike="noStrike" spc="-1" dirty="0">
                <a:solidFill>
                  <a:schemeClr val="bg1"/>
                </a:solidFill>
                <a:latin typeface="Century Gothic"/>
              </a:rPr>
              <a:t>a taille du volant </a:t>
            </a:r>
            <a:r>
              <a:rPr lang="fr-FR" spc="-1" dirty="0">
                <a:solidFill>
                  <a:schemeClr val="bg1"/>
                </a:solidFill>
                <a:latin typeface="Century Gothic"/>
              </a:rPr>
              <a:t>était</a:t>
            </a:r>
            <a:r>
              <a:rPr lang="fr-FR" sz="1800" b="0" strike="noStrike" spc="-1" dirty="0">
                <a:solidFill>
                  <a:schemeClr val="bg1"/>
                </a:solidFill>
                <a:latin typeface="Century Gothic"/>
              </a:rPr>
              <a:t> trop grande et ne correspondait pas à nos attentes, nous devons donc revoir toutes les dimensions.</a:t>
            </a:r>
            <a:endParaRPr lang="fr-FR" sz="1800" b="0" strike="noStrike" spc="-1" dirty="0">
              <a:solidFill>
                <a:schemeClr val="bg1"/>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3440520" y="147240"/>
            <a:ext cx="5199120" cy="1292400"/>
          </a:xfrm>
          <a:prstGeom prst="rect">
            <a:avLst/>
          </a:prstGeom>
          <a:noFill/>
          <a:ln w="0">
            <a:noFill/>
          </a:ln>
        </p:spPr>
        <p:txBody>
          <a:bodyPr lIns="91440" tIns="45720" rIns="91440" bIns="45720" anchor="ctr">
            <a:noAutofit/>
          </a:bodyPr>
          <a:lstStyle/>
          <a:p>
            <a:pPr indent="0" algn="r" defTabSz="914400">
              <a:lnSpc>
                <a:spcPct val="90000"/>
              </a:lnSpc>
              <a:buNone/>
              <a:tabLst>
                <a:tab pos="0" algn="l"/>
              </a:tabLst>
            </a:pPr>
            <a:r>
              <a:rPr lang="fr-FR" sz="4000" b="0" strike="noStrike" cap="all" spc="-1" dirty="0">
                <a:solidFill>
                  <a:schemeClr val="bg1"/>
                </a:solidFill>
                <a:latin typeface="Century Gothic"/>
              </a:rPr>
              <a:t>Nouveau projet</a:t>
            </a:r>
            <a:endParaRPr lang="fr-FR" sz="4000" b="0" strike="noStrike" spc="-1" dirty="0">
              <a:solidFill>
                <a:schemeClr val="bg1"/>
              </a:solidFill>
              <a:latin typeface="Arial"/>
            </a:endParaRPr>
          </a:p>
        </p:txBody>
      </p:sp>
      <p:sp>
        <p:nvSpPr>
          <p:cNvPr id="103" name="PlaceHolder 2"/>
          <p:cNvSpPr>
            <a:spLocks noGrp="1"/>
          </p:cNvSpPr>
          <p:nvPr>
            <p:ph/>
          </p:nvPr>
        </p:nvSpPr>
        <p:spPr>
          <a:xfrm>
            <a:off x="685800" y="1376280"/>
            <a:ext cx="10819800" cy="40233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FFFFFF"/>
              </a:buClr>
              <a:buFont typeface="Arial"/>
              <a:buChar char="•"/>
            </a:pPr>
            <a:r>
              <a:rPr lang="fr-FR" sz="2200" b="0" strike="noStrike" spc="-1">
                <a:solidFill>
                  <a:schemeClr val="bg1"/>
                </a:solidFill>
                <a:latin typeface="Century Gothic"/>
              </a:rPr>
              <a:t>Notre projet était bien trop compliqué et nous sommes donc contraint de l’abandonné. Notre classe a choisi le projet le plus pertinent et c’est celui de l’équipe chatbow qui a été retenu.</a:t>
            </a:r>
            <a:endParaRPr lang="fr-FR" sz="2200" b="0" strike="noStrike" spc="-1">
              <a:solidFill>
                <a:schemeClr val="bg1"/>
              </a:solidFill>
              <a:latin typeface="Arial"/>
            </a:endParaRPr>
          </a:p>
        </p:txBody>
      </p:sp>
      <p:pic>
        <p:nvPicPr>
          <p:cNvPr id="1026" name="Picture 2">
            <a:extLst>
              <a:ext uri="{FF2B5EF4-FFF2-40B4-BE49-F238E27FC236}">
                <a16:creationId xmlns:a16="http://schemas.microsoft.com/office/drawing/2014/main" id="{5CCE3C84-8BCE-B936-B414-C6903A4FE0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9268" y="2456872"/>
            <a:ext cx="3159183" cy="42122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PlaceHolder 1"/>
          <p:cNvSpPr>
            <a:spLocks noGrp="1"/>
          </p:cNvSpPr>
          <p:nvPr>
            <p:ph type="title"/>
          </p:nvPr>
        </p:nvSpPr>
        <p:spPr>
          <a:xfrm>
            <a:off x="2683200" y="54523"/>
            <a:ext cx="6825600" cy="1292400"/>
          </a:xfrm>
          <a:prstGeom prst="rect">
            <a:avLst/>
          </a:prstGeom>
          <a:noFill/>
          <a:ln w="0">
            <a:noFill/>
          </a:ln>
        </p:spPr>
        <p:txBody>
          <a:bodyPr lIns="91440" tIns="45720" rIns="91440" bIns="45720" anchor="ctr">
            <a:noAutofit/>
          </a:bodyPr>
          <a:lstStyle/>
          <a:p>
            <a:pPr indent="0" algn="r" defTabSz="914400">
              <a:lnSpc>
                <a:spcPct val="90000"/>
              </a:lnSpc>
              <a:buNone/>
              <a:tabLst>
                <a:tab pos="0" algn="l"/>
              </a:tabLst>
            </a:pPr>
            <a:r>
              <a:rPr lang="fr-FR" sz="4000" b="0" strike="noStrike" cap="all" spc="-1" dirty="0">
                <a:solidFill>
                  <a:schemeClr val="bg1"/>
                </a:solidFill>
                <a:latin typeface="Century Gothic"/>
              </a:rPr>
              <a:t>Le  Nouveau produit </a:t>
            </a:r>
            <a:endParaRPr lang="fr-FR" sz="4000" b="0" strike="noStrike" spc="-1" dirty="0">
              <a:solidFill>
                <a:schemeClr val="bg1"/>
              </a:solidFill>
              <a:latin typeface="Arial"/>
            </a:endParaRPr>
          </a:p>
        </p:txBody>
      </p:sp>
      <p:sp>
        <p:nvSpPr>
          <p:cNvPr id="108" name="ZoneTexte 2"/>
          <p:cNvSpPr/>
          <p:nvPr/>
        </p:nvSpPr>
        <p:spPr>
          <a:xfrm>
            <a:off x="2501738" y="1656425"/>
            <a:ext cx="7533360" cy="3784198"/>
          </a:xfrm>
          <a:prstGeom prst="rect">
            <a:avLst/>
          </a:prstGeom>
          <a:noFill/>
          <a:ln w="0">
            <a:noFill/>
          </a:ln>
        </p:spPr>
        <p:style>
          <a:lnRef idx="0">
            <a:scrgbClr r="0" g="0" b="0"/>
          </a:lnRef>
          <a:fillRef idx="0">
            <a:scrgbClr r="0" g="0" b="0"/>
          </a:fillRef>
          <a:effectRef idx="0">
            <a:scrgbClr r="0" g="0" b="0"/>
          </a:effectRef>
          <a:fontRef idx="minor"/>
        </p:style>
        <p:txBody>
          <a:bodyPr horzOverflow="overflow" wrap="square" lIns="90000" tIns="45000" rIns="90000" bIns="45000" numCol="1" spcCol="0" anchor="t">
            <a:spAutoFit/>
          </a:bodyPr>
          <a:lstStyle/>
          <a:p>
            <a:pPr algn="ctr" defTabSz="457200">
              <a:lnSpc>
                <a:spcPct val="100000"/>
              </a:lnSpc>
            </a:pPr>
            <a:r>
              <a:rPr lang="fr-FR" sz="2400" spc="-1" dirty="0">
                <a:solidFill>
                  <a:schemeClr val="bg1"/>
                </a:solidFill>
                <a:latin typeface="Calibri"/>
                <a:ea typeface="Century Gothic"/>
              </a:rPr>
              <a:t>Lors des</a:t>
            </a:r>
            <a:r>
              <a:rPr lang="fr-FR" sz="2400" b="0" strike="noStrike" spc="-1" dirty="0">
                <a:solidFill>
                  <a:schemeClr val="bg1"/>
                </a:solidFill>
                <a:latin typeface="Calibri"/>
                <a:ea typeface="Century Gothic"/>
              </a:rPr>
              <a:t> Jeux-O</a:t>
            </a:r>
            <a:r>
              <a:rPr lang="fr-FR" sz="2400" spc="-1" dirty="0">
                <a:solidFill>
                  <a:schemeClr val="bg1"/>
                </a:solidFill>
                <a:latin typeface="Calibri"/>
                <a:ea typeface="Century Gothic"/>
              </a:rPr>
              <a:t>lympique </a:t>
            </a:r>
            <a:r>
              <a:rPr lang="fr-FR" sz="2400" b="0" strike="noStrike" spc="-1" dirty="0">
                <a:solidFill>
                  <a:schemeClr val="bg1"/>
                </a:solidFill>
                <a:latin typeface="Calibri"/>
                <a:ea typeface="Century Gothic"/>
              </a:rPr>
              <a:t>ou dans d’autres types de compétitions, les mal-voyants ont des assistants pour les prévenir quand</a:t>
            </a:r>
            <a:r>
              <a:rPr lang="fr-FR" sz="2400" spc="-1" dirty="0">
                <a:solidFill>
                  <a:schemeClr val="bg1"/>
                </a:solidFill>
                <a:latin typeface="Calibri"/>
                <a:ea typeface="Century Gothic"/>
              </a:rPr>
              <a:t> </a:t>
            </a:r>
            <a:r>
              <a:rPr lang="fr-FR" sz="2400" b="0" strike="noStrike" spc="-1" dirty="0">
                <a:solidFill>
                  <a:schemeClr val="bg1"/>
                </a:solidFill>
                <a:latin typeface="Calibri"/>
                <a:ea typeface="Century Gothic"/>
              </a:rPr>
              <a:t>ils approchent du bord. Ces assistants utilisent des perches avec un bloc de mousse au bout. A l’aide de cette perche </a:t>
            </a:r>
            <a:r>
              <a:rPr lang="fr-FR" sz="2400" spc="-1" dirty="0">
                <a:solidFill>
                  <a:schemeClr val="bg1"/>
                </a:solidFill>
                <a:latin typeface="Calibri"/>
                <a:ea typeface="Century Gothic"/>
              </a:rPr>
              <a:t>ils effleurent le</a:t>
            </a:r>
            <a:r>
              <a:rPr lang="fr-FR" sz="2400" b="0" strike="noStrike" spc="-1" dirty="0">
                <a:solidFill>
                  <a:schemeClr val="bg1"/>
                </a:solidFill>
                <a:latin typeface="Calibri"/>
                <a:ea typeface="Century Gothic"/>
              </a:rPr>
              <a:t> bonnet du nageur afin de le prévenir de l’arrivée trop proche du bord. Pour amélioré ce domaine, l’équipe </a:t>
            </a:r>
            <a:r>
              <a:rPr lang="fr-FR" sz="2400" b="0" strike="noStrike" spc="-1" dirty="0" err="1">
                <a:solidFill>
                  <a:schemeClr val="bg1"/>
                </a:solidFill>
                <a:latin typeface="Calibri"/>
                <a:ea typeface="Century Gothic"/>
              </a:rPr>
              <a:t>chatbow</a:t>
            </a:r>
            <a:r>
              <a:rPr lang="fr-FR" sz="2400" b="0" strike="noStrike" spc="-1" dirty="0">
                <a:solidFill>
                  <a:schemeClr val="bg1"/>
                </a:solidFill>
                <a:latin typeface="Calibri"/>
                <a:ea typeface="Century Gothic"/>
              </a:rPr>
              <a:t> a inventé un produit qui permettrait de remplacer ces fameux assistants. Le but est de rendre les mal-voyants autonomes.</a:t>
            </a:r>
            <a:endParaRPr lang="fr-FR" sz="2400" b="0" strike="noStrike" spc="-1" dirty="0">
              <a:solidFill>
                <a:schemeClr val="bg1"/>
              </a:solidFill>
              <a:latin typeface="Arial"/>
            </a:endParaRPr>
          </a:p>
          <a:p>
            <a:pPr defTabSz="457200">
              <a:lnSpc>
                <a:spcPct val="100000"/>
              </a:lnSpc>
            </a:pPr>
            <a:endParaRPr lang="fr-FR" sz="2400" b="0" strike="noStrike" spc="-1" dirty="0">
              <a:solidFill>
                <a:schemeClr val="bg1"/>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1681140" y="87448"/>
            <a:ext cx="8829720" cy="1292400"/>
          </a:xfrm>
          <a:prstGeom prst="rect">
            <a:avLst/>
          </a:prstGeom>
          <a:noFill/>
          <a:ln w="0">
            <a:noFill/>
          </a:ln>
        </p:spPr>
        <p:txBody>
          <a:bodyPr lIns="91440" tIns="45720" rIns="91440" bIns="45720" anchor="ctr">
            <a:noAutofit/>
          </a:bodyPr>
          <a:lstStyle/>
          <a:p>
            <a:pPr indent="0" algn="r" defTabSz="914400">
              <a:lnSpc>
                <a:spcPct val="90000"/>
              </a:lnSpc>
              <a:buNone/>
              <a:tabLst>
                <a:tab pos="0" algn="l"/>
              </a:tabLst>
            </a:pPr>
            <a:r>
              <a:rPr lang="fr-FR" sz="4000" b="0" strike="noStrike" cap="all" spc="-1" dirty="0">
                <a:solidFill>
                  <a:schemeClr val="bg1"/>
                </a:solidFill>
                <a:latin typeface="Century Gothic"/>
              </a:rPr>
              <a:t>Notre produit : Explications </a:t>
            </a:r>
            <a:endParaRPr lang="fr-FR" sz="4000" b="0" strike="noStrike" spc="-1" dirty="0">
              <a:solidFill>
                <a:schemeClr val="bg1"/>
              </a:solidFill>
              <a:latin typeface="Arial"/>
            </a:endParaRPr>
          </a:p>
        </p:txBody>
      </p:sp>
      <p:sp>
        <p:nvSpPr>
          <p:cNvPr id="110" name="PlaceHolder 2"/>
          <p:cNvSpPr>
            <a:spLocks noGrp="1"/>
          </p:cNvSpPr>
          <p:nvPr>
            <p:ph/>
          </p:nvPr>
        </p:nvSpPr>
        <p:spPr>
          <a:xfrm>
            <a:off x="1850726" y="1379848"/>
            <a:ext cx="8523557" cy="2348410"/>
          </a:xfrm>
          <a:prstGeom prst="rect">
            <a:avLst/>
          </a:prstGeom>
          <a:noFill/>
          <a:ln w="0">
            <a:noFill/>
          </a:ln>
        </p:spPr>
        <p:txBody>
          <a:bodyPr lIns="91440" tIns="45720" rIns="91440" bIns="45720" anchor="t">
            <a:normAutofit fontScale="93333" lnSpcReduction="10000"/>
          </a:bodyPr>
          <a:lstStyle/>
          <a:p>
            <a:pPr indent="0" defTabSz="914400">
              <a:lnSpc>
                <a:spcPct val="90000"/>
              </a:lnSpc>
              <a:spcBef>
                <a:spcPts val="1001"/>
              </a:spcBef>
              <a:buNone/>
              <a:tabLst>
                <a:tab pos="0" algn="l"/>
              </a:tabLst>
            </a:pPr>
            <a:r>
              <a:rPr lang="fr-FR" sz="2200" b="0" strike="noStrike" spc="-1" dirty="0">
                <a:solidFill>
                  <a:schemeClr val="bg1"/>
                </a:solidFill>
                <a:latin typeface="Century Gothic"/>
                <a:ea typeface="Century Gothic"/>
              </a:rPr>
              <a:t>L’équipe </a:t>
            </a:r>
            <a:r>
              <a:rPr lang="fr-FR" sz="2200" b="0" strike="noStrike" spc="-1" dirty="0" err="1">
                <a:solidFill>
                  <a:schemeClr val="bg1"/>
                </a:solidFill>
                <a:latin typeface="Century Gothic"/>
                <a:ea typeface="Century Gothic"/>
              </a:rPr>
              <a:t>Chatbow</a:t>
            </a:r>
            <a:r>
              <a:rPr lang="fr-FR" sz="2200" b="0" strike="noStrike" spc="-1" dirty="0">
                <a:solidFill>
                  <a:schemeClr val="bg1"/>
                </a:solidFill>
                <a:latin typeface="Century Gothic"/>
                <a:ea typeface="Century Gothic"/>
              </a:rPr>
              <a:t> a eu l’idée de placer un objet bruyant à l’intérieur d’un skimmer. Avec ceci, chaque fois que les mal-voyants s’en approchent ils devrait percevoir que le son est plus intense et </a:t>
            </a:r>
            <a:r>
              <a:rPr lang="fr-FR" sz="2200" spc="-1" dirty="0">
                <a:solidFill>
                  <a:schemeClr val="bg1"/>
                </a:solidFill>
                <a:latin typeface="Century Gothic"/>
                <a:ea typeface="Century Gothic"/>
              </a:rPr>
              <a:t>savoir par la même occasion qu’ils dévient de leur </a:t>
            </a:r>
            <a:r>
              <a:rPr lang="fr-FR" sz="2200" spc="-1" dirty="0" err="1">
                <a:solidFill>
                  <a:schemeClr val="bg1"/>
                </a:solidFill>
                <a:latin typeface="Century Gothic"/>
                <a:ea typeface="Century Gothic"/>
              </a:rPr>
              <a:t>trajéctoire</a:t>
            </a:r>
            <a:r>
              <a:rPr lang="fr-FR" sz="2200" spc="-1" dirty="0">
                <a:solidFill>
                  <a:schemeClr val="bg1"/>
                </a:solidFill>
                <a:latin typeface="Century Gothic"/>
                <a:ea typeface="Century Gothic"/>
              </a:rPr>
              <a:t>. </a:t>
            </a:r>
            <a:r>
              <a:rPr lang="fr-FR" sz="2200" b="0" strike="noStrike" spc="-1" dirty="0">
                <a:solidFill>
                  <a:schemeClr val="bg1"/>
                </a:solidFill>
                <a:latin typeface="Century Gothic"/>
                <a:ea typeface="Century Gothic"/>
              </a:rPr>
              <a:t>Notre travaille </a:t>
            </a:r>
            <a:r>
              <a:rPr lang="fr-FR" sz="2200" spc="-1" dirty="0">
                <a:solidFill>
                  <a:schemeClr val="bg1"/>
                </a:solidFill>
                <a:latin typeface="Century Gothic"/>
                <a:ea typeface="Century Gothic"/>
              </a:rPr>
              <a:t>concerne</a:t>
            </a:r>
            <a:r>
              <a:rPr lang="fr-FR" sz="2200" b="0" strike="noStrike" spc="-1" dirty="0">
                <a:solidFill>
                  <a:schemeClr val="bg1"/>
                </a:solidFill>
                <a:latin typeface="Century Gothic"/>
                <a:ea typeface="Century Gothic"/>
              </a:rPr>
              <a:t> désormais la création d’un support pour maintenir l’objet bruyant en question à l’intérieur. Cependant, il faut également que le support soit étanche pour assurer la fonctionnalité de l’objet.</a:t>
            </a:r>
            <a:endParaRPr lang="fr-FR" sz="2200" b="0" strike="noStrike" spc="-1" dirty="0">
              <a:solidFill>
                <a:schemeClr val="bg1"/>
              </a:solidFill>
              <a:latin typeface="Arial"/>
            </a:endParaRPr>
          </a:p>
        </p:txBody>
      </p:sp>
      <p:pic>
        <p:nvPicPr>
          <p:cNvPr id="111" name="Image 1"/>
          <p:cNvPicPr/>
          <p:nvPr/>
        </p:nvPicPr>
        <p:blipFill>
          <a:blip r:embed="rId2"/>
          <a:stretch/>
        </p:blipFill>
        <p:spPr>
          <a:xfrm>
            <a:off x="1681140" y="3609589"/>
            <a:ext cx="3158280" cy="3081600"/>
          </a:xfrm>
          <a:prstGeom prst="rect">
            <a:avLst/>
          </a:prstGeom>
          <a:ln w="0">
            <a:noFill/>
          </a:ln>
        </p:spPr>
      </p:pic>
      <p:sp>
        <p:nvSpPr>
          <p:cNvPr id="2" name="ZoneTexte 1">
            <a:extLst>
              <a:ext uri="{FF2B5EF4-FFF2-40B4-BE49-F238E27FC236}">
                <a16:creationId xmlns:a16="http://schemas.microsoft.com/office/drawing/2014/main" id="{BFEBD919-613F-FDF7-61D9-7757FC0EE425}"/>
              </a:ext>
            </a:extLst>
          </p:cNvPr>
          <p:cNvSpPr txBox="1"/>
          <p:nvPr/>
        </p:nvSpPr>
        <p:spPr>
          <a:xfrm>
            <a:off x="4839420" y="4472995"/>
            <a:ext cx="6262227" cy="1200329"/>
          </a:xfrm>
          <a:prstGeom prst="rect">
            <a:avLst/>
          </a:prstGeom>
          <a:noFill/>
        </p:spPr>
        <p:txBody>
          <a:bodyPr wrap="square" rtlCol="0">
            <a:spAutoFit/>
          </a:bodyPr>
          <a:lstStyle/>
          <a:p>
            <a:r>
              <a:rPr lang="fr-FR" dirty="0">
                <a:solidFill>
                  <a:schemeClr val="bg1"/>
                </a:solidFill>
              </a:rPr>
              <a:t>Un skimmer est un objet qui sert normalement à diffuser du chlore au sein d’une piscine. Il peut flotter et c’est une très bonne chose si nous voulons que le bruit s’entende.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Espace réservé du contenu 3" descr="Une image contenant texte, électroménager&#10;&#10;Description générée automatiquement"/>
          <p:cNvPicPr/>
          <p:nvPr/>
        </p:nvPicPr>
        <p:blipFill>
          <a:blip r:embed="rId2"/>
          <a:stretch/>
        </p:blipFill>
        <p:spPr>
          <a:xfrm>
            <a:off x="531720" y="289440"/>
            <a:ext cx="4532400" cy="3651480"/>
          </a:xfrm>
          <a:prstGeom prst="rect">
            <a:avLst/>
          </a:prstGeom>
          <a:ln w="0">
            <a:noFill/>
          </a:ln>
        </p:spPr>
      </p:pic>
      <p:pic>
        <p:nvPicPr>
          <p:cNvPr id="114" name="Image 4"/>
          <p:cNvPicPr/>
          <p:nvPr/>
        </p:nvPicPr>
        <p:blipFill>
          <a:blip r:embed="rId3"/>
          <a:stretch/>
        </p:blipFill>
        <p:spPr>
          <a:xfrm>
            <a:off x="5336280" y="262440"/>
            <a:ext cx="3695760" cy="3710880"/>
          </a:xfrm>
          <a:prstGeom prst="rect">
            <a:avLst/>
          </a:prstGeom>
          <a:ln w="0">
            <a:noFill/>
          </a:ln>
        </p:spPr>
      </p:pic>
      <p:sp>
        <p:nvSpPr>
          <p:cNvPr id="115" name="ZoneTexte 7"/>
          <p:cNvSpPr/>
          <p:nvPr/>
        </p:nvSpPr>
        <p:spPr>
          <a:xfrm>
            <a:off x="734760" y="4816800"/>
            <a:ext cx="11193480" cy="1198875"/>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1800" b="0" strike="noStrike" spc="-1" dirty="0">
                <a:solidFill>
                  <a:schemeClr val="bg1"/>
                </a:solidFill>
                <a:latin typeface="Century Gothic"/>
              </a:rPr>
              <a:t>Ceci un traqueur de drone, c’est lui  qui servira à guider les mal-voyants et les aveugles. Il faut maintenant faire un support de bonne taille., sans oublier </a:t>
            </a:r>
            <a:r>
              <a:rPr lang="fr-FR" spc="-1" dirty="0">
                <a:solidFill>
                  <a:schemeClr val="bg1"/>
                </a:solidFill>
                <a:latin typeface="Century Gothic"/>
              </a:rPr>
              <a:t>l</a:t>
            </a:r>
            <a:r>
              <a:rPr lang="fr-FR" sz="1800" b="0" strike="noStrike" spc="-1" dirty="0">
                <a:solidFill>
                  <a:schemeClr val="bg1"/>
                </a:solidFill>
                <a:latin typeface="Century Gothic"/>
              </a:rPr>
              <a:t>e problème de l’étanchéité qui reste toujours présent.</a:t>
            </a:r>
            <a:endParaRPr lang="fr-FR" sz="1800" b="0" strike="noStrike" spc="-1" dirty="0">
              <a:solidFill>
                <a:schemeClr val="bg1"/>
              </a:solidFill>
              <a:latin typeface="Arial"/>
            </a:endParaRPr>
          </a:p>
          <a:p>
            <a:pPr defTabSz="457200">
              <a:lnSpc>
                <a:spcPct val="100000"/>
              </a:lnSpc>
            </a:pPr>
            <a:endParaRPr lang="fr-FR" sz="1800" b="0" strike="noStrike" spc="-1" dirty="0">
              <a:solidFill>
                <a:schemeClr val="bg1"/>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2674020" y="81655"/>
            <a:ext cx="6843960" cy="1292400"/>
          </a:xfrm>
          <a:prstGeom prst="rect">
            <a:avLst/>
          </a:prstGeom>
          <a:noFill/>
          <a:ln w="0">
            <a:noFill/>
          </a:ln>
        </p:spPr>
        <p:txBody>
          <a:bodyPr lIns="91440" tIns="45720" rIns="91440" bIns="45720" anchor="ctr">
            <a:noAutofit/>
          </a:bodyPr>
          <a:lstStyle/>
          <a:p>
            <a:pPr indent="0" algn="r" defTabSz="914400">
              <a:lnSpc>
                <a:spcPct val="90000"/>
              </a:lnSpc>
              <a:buNone/>
              <a:tabLst>
                <a:tab pos="0" algn="l"/>
              </a:tabLst>
            </a:pPr>
            <a:r>
              <a:rPr lang="fr-FR" sz="4000" b="0" strike="noStrike" cap="all" spc="-1" dirty="0">
                <a:solidFill>
                  <a:schemeClr val="bg1"/>
                </a:solidFill>
                <a:latin typeface="Century Gothic"/>
              </a:rPr>
              <a:t>L'</a:t>
            </a:r>
            <a:r>
              <a:rPr lang="fr-FR" sz="4000" b="0" strike="noStrike" cap="all" spc="-1" dirty="0" err="1">
                <a:solidFill>
                  <a:schemeClr val="bg1"/>
                </a:solidFill>
                <a:latin typeface="Century Gothic"/>
              </a:rPr>
              <a:t>etanchéité</a:t>
            </a:r>
            <a:r>
              <a:rPr lang="fr-FR" sz="4000" b="0" strike="noStrike" cap="all" spc="-1" dirty="0">
                <a:solidFill>
                  <a:schemeClr val="bg1"/>
                </a:solidFill>
                <a:latin typeface="Century Gothic"/>
              </a:rPr>
              <a:t> du produit </a:t>
            </a:r>
            <a:endParaRPr lang="fr-FR" sz="4000" b="0" strike="noStrike" spc="-1" dirty="0">
              <a:solidFill>
                <a:schemeClr val="bg1"/>
              </a:solidFill>
              <a:latin typeface="Arial"/>
            </a:endParaRPr>
          </a:p>
        </p:txBody>
      </p:sp>
      <p:pic>
        <p:nvPicPr>
          <p:cNvPr id="117" name="Image 4" descr="Une image contenant texte, capture d’écran, Police, conception&#10;&#10;Description générée automatiquement"/>
          <p:cNvPicPr/>
          <p:nvPr/>
        </p:nvPicPr>
        <p:blipFill>
          <a:blip r:embed="rId2"/>
          <a:stretch/>
        </p:blipFill>
        <p:spPr>
          <a:xfrm>
            <a:off x="5582814" y="1374055"/>
            <a:ext cx="6138000" cy="4639320"/>
          </a:xfrm>
          <a:prstGeom prst="rect">
            <a:avLst/>
          </a:prstGeom>
          <a:ln w="0">
            <a:noFill/>
          </a:ln>
        </p:spPr>
      </p:pic>
      <p:sp>
        <p:nvSpPr>
          <p:cNvPr id="2" name="ZoneTexte 1">
            <a:extLst>
              <a:ext uri="{FF2B5EF4-FFF2-40B4-BE49-F238E27FC236}">
                <a16:creationId xmlns:a16="http://schemas.microsoft.com/office/drawing/2014/main" id="{47AEB1C1-53B2-8906-B1BE-B8A39914704D}"/>
              </a:ext>
            </a:extLst>
          </p:cNvPr>
          <p:cNvSpPr txBox="1"/>
          <p:nvPr/>
        </p:nvSpPr>
        <p:spPr>
          <a:xfrm>
            <a:off x="324196" y="2028305"/>
            <a:ext cx="5066608" cy="3416320"/>
          </a:xfrm>
          <a:prstGeom prst="rect">
            <a:avLst/>
          </a:prstGeom>
          <a:noFill/>
        </p:spPr>
        <p:txBody>
          <a:bodyPr wrap="square" rtlCol="0">
            <a:spAutoFit/>
          </a:bodyPr>
          <a:lstStyle/>
          <a:p>
            <a:r>
              <a:rPr lang="fr-FR" dirty="0">
                <a:solidFill>
                  <a:schemeClr val="bg1"/>
                </a:solidFill>
              </a:rPr>
              <a:t>L’idéale serait que le produit est une IP (indice de </a:t>
            </a:r>
            <a:r>
              <a:rPr lang="fr-FR" dirty="0" err="1">
                <a:solidFill>
                  <a:schemeClr val="bg1"/>
                </a:solidFill>
              </a:rPr>
              <a:t>protéction</a:t>
            </a:r>
            <a:r>
              <a:rPr lang="fr-FR" dirty="0">
                <a:solidFill>
                  <a:schemeClr val="bg1"/>
                </a:solidFill>
              </a:rPr>
              <a:t>) de 65. Le 6 signifie le niveau de résistance contre la poussière, c’est aussi le chiffre le plus haut. Si notre produit a un niveau 6 contre la poussière, alors il serait capable d’avoir une étanchéité total de la poussière.</a:t>
            </a:r>
          </a:p>
          <a:p>
            <a:r>
              <a:rPr lang="fr-FR" dirty="0">
                <a:solidFill>
                  <a:schemeClr val="bg1"/>
                </a:solidFill>
              </a:rPr>
              <a:t>Le 5 indique le niveau de résistance à l’eau. Il y a 8 niveau de résistance, néanmoins, le niveau 5 suffi amplement pour notre produit car il assure une protection contre les jets d’eau à la lance. </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F558498-EB94-D2A8-7E21-10D4B13821ED}"/>
              </a:ext>
            </a:extLst>
          </p:cNvPr>
          <p:cNvSpPr txBox="1"/>
          <p:nvPr/>
        </p:nvSpPr>
        <p:spPr>
          <a:xfrm>
            <a:off x="2943397" y="153786"/>
            <a:ext cx="6305205" cy="769441"/>
          </a:xfrm>
          <a:prstGeom prst="rect">
            <a:avLst/>
          </a:prstGeom>
          <a:noFill/>
        </p:spPr>
        <p:txBody>
          <a:bodyPr wrap="square" rtlCol="0">
            <a:spAutoFit/>
          </a:bodyPr>
          <a:lstStyle/>
          <a:p>
            <a:r>
              <a:rPr lang="fr-FR" sz="4400" dirty="0">
                <a:solidFill>
                  <a:schemeClr val="bg1"/>
                </a:solidFill>
              </a:rPr>
              <a:t>Dessin sur </a:t>
            </a:r>
            <a:r>
              <a:rPr lang="fr-FR" sz="4000" dirty="0">
                <a:solidFill>
                  <a:schemeClr val="bg1"/>
                </a:solidFill>
              </a:rPr>
              <a:t>SOLIDWORKS </a:t>
            </a:r>
          </a:p>
        </p:txBody>
      </p:sp>
      <p:sp>
        <p:nvSpPr>
          <p:cNvPr id="4" name="ZoneTexte 3">
            <a:extLst>
              <a:ext uri="{FF2B5EF4-FFF2-40B4-BE49-F238E27FC236}">
                <a16:creationId xmlns:a16="http://schemas.microsoft.com/office/drawing/2014/main" id="{E8C7AD98-9F75-E569-7E42-B37C152CC42A}"/>
              </a:ext>
            </a:extLst>
          </p:cNvPr>
          <p:cNvSpPr txBox="1"/>
          <p:nvPr/>
        </p:nvSpPr>
        <p:spPr>
          <a:xfrm>
            <a:off x="249382" y="855542"/>
            <a:ext cx="11646137" cy="2308324"/>
          </a:xfrm>
          <a:prstGeom prst="rect">
            <a:avLst/>
          </a:prstGeom>
          <a:noFill/>
        </p:spPr>
        <p:txBody>
          <a:bodyPr wrap="none" rtlCol="0">
            <a:spAutoFit/>
          </a:bodyPr>
          <a:lstStyle/>
          <a:p>
            <a:r>
              <a:rPr lang="fr-FR" dirty="0">
                <a:solidFill>
                  <a:schemeClr val="bg1"/>
                </a:solidFill>
              </a:rPr>
              <a:t>Le support est composé de 2 parties :</a:t>
            </a:r>
          </a:p>
          <a:p>
            <a:r>
              <a:rPr lang="fr-FR" dirty="0">
                <a:solidFill>
                  <a:schemeClr val="bg1"/>
                </a:solidFill>
              </a:rPr>
              <a:t>        </a:t>
            </a:r>
          </a:p>
          <a:p>
            <a:r>
              <a:rPr lang="fr-FR" dirty="0">
                <a:solidFill>
                  <a:schemeClr val="bg1"/>
                </a:solidFill>
              </a:rPr>
              <a:t>                  1 : Il y a le support, dans lequel on peut insérer le traqueur de drone.</a:t>
            </a:r>
          </a:p>
          <a:p>
            <a:r>
              <a:rPr lang="fr-FR" dirty="0">
                <a:solidFill>
                  <a:schemeClr val="bg1"/>
                </a:solidFill>
              </a:rPr>
              <a:t>                  2 : Un bouchon servira pour l’étanchéité.</a:t>
            </a:r>
          </a:p>
          <a:p>
            <a:endParaRPr lang="fr-FR" dirty="0">
              <a:solidFill>
                <a:schemeClr val="bg1"/>
              </a:solidFill>
            </a:endParaRPr>
          </a:p>
          <a:p>
            <a:r>
              <a:rPr lang="fr-FR" dirty="0">
                <a:solidFill>
                  <a:schemeClr val="bg1"/>
                </a:solidFill>
              </a:rPr>
              <a:t>Emboîté ensemble il ne reste plus qu’à les introduire dans le skimmer.</a:t>
            </a:r>
          </a:p>
          <a:p>
            <a:r>
              <a:rPr lang="fr-FR" dirty="0">
                <a:solidFill>
                  <a:schemeClr val="bg1"/>
                </a:solidFill>
              </a:rPr>
              <a:t>Il faut tout de même noter qu’il est nécessaire d’ajouter un joint d’étanchéité pour atteindre une IP 65.</a:t>
            </a:r>
          </a:p>
          <a:p>
            <a:endParaRPr lang="fr-FR" dirty="0">
              <a:solidFill>
                <a:schemeClr val="bg1"/>
              </a:solidFill>
            </a:endParaRPr>
          </a:p>
        </p:txBody>
      </p:sp>
      <p:pic>
        <p:nvPicPr>
          <p:cNvPr id="2052" name="Picture 4">
            <a:extLst>
              <a:ext uri="{FF2B5EF4-FFF2-40B4-BE49-F238E27FC236}">
                <a16:creationId xmlns:a16="http://schemas.microsoft.com/office/drawing/2014/main" id="{232F9B81-2E01-E4BA-491B-C91E594F15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31560"/>
            <a:ext cx="3175690" cy="20313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1DF1C493-FE8C-6CCF-B52D-A62F694616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9352" y="3731558"/>
            <a:ext cx="3132648" cy="2031326"/>
          </a:xfrm>
          <a:prstGeom prst="rect">
            <a:avLst/>
          </a:prstGeom>
          <a:noFill/>
          <a:extLst>
            <a:ext uri="{909E8E84-426E-40DD-AFC4-6F175D3DCCD1}">
              <a14:hiddenFill xmlns:a14="http://schemas.microsoft.com/office/drawing/2010/main">
                <a:solidFill>
                  <a:srgbClr val="FFFFFF"/>
                </a:solidFill>
              </a14:hiddenFill>
            </a:ext>
          </a:extLst>
        </p:spPr>
      </p:pic>
      <p:sp>
        <p:nvSpPr>
          <p:cNvPr id="5" name="Flèche : droite 4">
            <a:extLst>
              <a:ext uri="{FF2B5EF4-FFF2-40B4-BE49-F238E27FC236}">
                <a16:creationId xmlns:a16="http://schemas.microsoft.com/office/drawing/2014/main" id="{F2BCD344-6DCA-5400-6807-48F6ED0EEA61}"/>
              </a:ext>
            </a:extLst>
          </p:cNvPr>
          <p:cNvSpPr/>
          <p:nvPr/>
        </p:nvSpPr>
        <p:spPr>
          <a:xfrm>
            <a:off x="3324913" y="450490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droite 5">
            <a:extLst>
              <a:ext uri="{FF2B5EF4-FFF2-40B4-BE49-F238E27FC236}">
                <a16:creationId xmlns:a16="http://schemas.microsoft.com/office/drawing/2014/main" id="{DDD47CAE-4C20-843B-1A02-B68F633C4D9F}"/>
              </a:ext>
            </a:extLst>
          </p:cNvPr>
          <p:cNvSpPr/>
          <p:nvPr/>
        </p:nvSpPr>
        <p:spPr>
          <a:xfrm>
            <a:off x="7854589" y="450490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62" name="Picture 14">
            <a:extLst>
              <a:ext uri="{FF2B5EF4-FFF2-40B4-BE49-F238E27FC236}">
                <a16:creationId xmlns:a16="http://schemas.microsoft.com/office/drawing/2014/main" id="{4D9EBC47-5124-7129-7145-A000425468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2544" y="3731558"/>
            <a:ext cx="3146866" cy="203132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6C05A0A-085D-3F30-AED6-5CDB75027388}"/>
              </a:ext>
            </a:extLst>
          </p:cNvPr>
          <p:cNvSpPr txBox="1"/>
          <p:nvPr/>
        </p:nvSpPr>
        <p:spPr>
          <a:xfrm>
            <a:off x="3030338" y="5934670"/>
            <a:ext cx="6084224" cy="923330"/>
          </a:xfrm>
          <a:prstGeom prst="rect">
            <a:avLst/>
          </a:prstGeom>
          <a:noFill/>
        </p:spPr>
        <p:txBody>
          <a:bodyPr wrap="square" rtlCol="0">
            <a:spAutoFit/>
          </a:bodyPr>
          <a:lstStyle/>
          <a:p>
            <a:r>
              <a:rPr lang="fr-FR" dirty="0">
                <a:solidFill>
                  <a:schemeClr val="bg1"/>
                </a:solidFill>
              </a:rPr>
              <a:t>Juste ici on peut apercevoir 2 petites cavités. Elles sont enfaite reliées et permettront d’infiltrées un fil qui servira a favorisé l’enlèvement du bouchon.</a:t>
            </a:r>
          </a:p>
        </p:txBody>
      </p:sp>
      <p:cxnSp>
        <p:nvCxnSpPr>
          <p:cNvPr id="9" name="Connecteur droit avec flèche 8">
            <a:extLst>
              <a:ext uri="{FF2B5EF4-FFF2-40B4-BE49-F238E27FC236}">
                <a16:creationId xmlns:a16="http://schemas.microsoft.com/office/drawing/2014/main" id="{C868D2B6-55EB-CB1E-6CCE-52D3B0D9D323}"/>
              </a:ext>
            </a:extLst>
          </p:cNvPr>
          <p:cNvCxnSpPr>
            <a:cxnSpLocks/>
          </p:cNvCxnSpPr>
          <p:nvPr/>
        </p:nvCxnSpPr>
        <p:spPr>
          <a:xfrm flipV="1">
            <a:off x="3867755" y="5066607"/>
            <a:ext cx="2479012" cy="822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Flèche : virage 11">
            <a:extLst>
              <a:ext uri="{FF2B5EF4-FFF2-40B4-BE49-F238E27FC236}">
                <a16:creationId xmlns:a16="http://schemas.microsoft.com/office/drawing/2014/main" id="{73F5D3BF-16A7-4E9A-D8C7-D5E2AD07BF8C}"/>
              </a:ext>
            </a:extLst>
          </p:cNvPr>
          <p:cNvSpPr/>
          <p:nvPr/>
        </p:nvSpPr>
        <p:spPr>
          <a:xfrm>
            <a:off x="5107261" y="4312880"/>
            <a:ext cx="813816" cy="168957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3" name="Graphique 3" descr="Solidworks Logo Vector Logo - Download Free SVG Icon | Worldvectorlogo">
            <a:extLst>
              <a:ext uri="{FF2B5EF4-FFF2-40B4-BE49-F238E27FC236}">
                <a16:creationId xmlns:a16="http://schemas.microsoft.com/office/drawing/2014/main" id="{7092BC2D-7BF8-0888-DD90-C8CA52391582}"/>
              </a:ext>
            </a:extLst>
          </p:cNvPr>
          <p:cNvPicPr/>
          <p:nvPr/>
        </p:nvPicPr>
        <p:blipFill>
          <a:blip r:embed="rId5"/>
          <a:stretch/>
        </p:blipFill>
        <p:spPr>
          <a:xfrm>
            <a:off x="8868989" y="6251171"/>
            <a:ext cx="3323011" cy="606829"/>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7E707-8C52-DFC4-6FBB-60B6AD5A1E60}"/>
              </a:ext>
            </a:extLst>
          </p:cNvPr>
          <p:cNvSpPr>
            <a:spLocks noGrp="1"/>
          </p:cNvSpPr>
          <p:nvPr>
            <p:ph type="title"/>
          </p:nvPr>
        </p:nvSpPr>
        <p:spPr>
          <a:xfrm>
            <a:off x="847538" y="140826"/>
            <a:ext cx="10496324" cy="1292400"/>
          </a:xfrm>
        </p:spPr>
        <p:txBody>
          <a:bodyPr/>
          <a:lstStyle/>
          <a:p>
            <a:r>
              <a:rPr lang="fr-FR" dirty="0">
                <a:solidFill>
                  <a:schemeClr val="bg1"/>
                </a:solidFill>
              </a:rPr>
              <a:t>Nouvelle utilisation de l’imprimante 3D</a:t>
            </a:r>
          </a:p>
        </p:txBody>
      </p:sp>
      <p:sp>
        <p:nvSpPr>
          <p:cNvPr id="6" name="ZoneTexte 5">
            <a:extLst>
              <a:ext uri="{FF2B5EF4-FFF2-40B4-BE49-F238E27FC236}">
                <a16:creationId xmlns:a16="http://schemas.microsoft.com/office/drawing/2014/main" id="{55CC136A-E0BD-DDA4-FF9F-6E4B4116BB2A}"/>
              </a:ext>
            </a:extLst>
          </p:cNvPr>
          <p:cNvSpPr txBox="1"/>
          <p:nvPr/>
        </p:nvSpPr>
        <p:spPr>
          <a:xfrm>
            <a:off x="0" y="1753985"/>
            <a:ext cx="6425738" cy="461665"/>
          </a:xfrm>
          <a:prstGeom prst="rect">
            <a:avLst/>
          </a:prstGeom>
          <a:noFill/>
        </p:spPr>
        <p:txBody>
          <a:bodyPr wrap="square" rtlCol="0">
            <a:spAutoFit/>
          </a:bodyPr>
          <a:lstStyle/>
          <a:p>
            <a:r>
              <a:rPr lang="fr-FR" sz="2400" dirty="0">
                <a:solidFill>
                  <a:schemeClr val="bg1"/>
                </a:solidFill>
              </a:rPr>
              <a:t>Voici des photos de notre projet abouti : </a:t>
            </a:r>
          </a:p>
        </p:txBody>
      </p:sp>
    </p:spTree>
    <p:extLst>
      <p:ext uri="{BB962C8B-B14F-4D97-AF65-F5344CB8AC3E}">
        <p14:creationId xmlns:p14="http://schemas.microsoft.com/office/powerpoint/2010/main" val="124678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laceHolder 1"/>
          <p:cNvSpPr>
            <a:spLocks noGrp="1"/>
          </p:cNvSpPr>
          <p:nvPr>
            <p:ph type="title"/>
          </p:nvPr>
        </p:nvSpPr>
        <p:spPr>
          <a:xfrm>
            <a:off x="87284" y="313004"/>
            <a:ext cx="3337560" cy="622178"/>
          </a:xfrm>
          <a:prstGeom prst="rect">
            <a:avLst/>
          </a:prstGeom>
          <a:noFill/>
          <a:ln w="0">
            <a:noFill/>
          </a:ln>
        </p:spPr>
        <p:txBody>
          <a:bodyPr lIns="91440" tIns="45720" rIns="91440" bIns="45720" anchor="ctr">
            <a:noAutofit/>
          </a:bodyPr>
          <a:lstStyle/>
          <a:p>
            <a:pPr indent="0" algn="r" defTabSz="914400">
              <a:lnSpc>
                <a:spcPct val="90000"/>
              </a:lnSpc>
              <a:buNone/>
              <a:tabLst>
                <a:tab pos="0" algn="l"/>
              </a:tabLst>
            </a:pPr>
            <a:r>
              <a:rPr lang="fr-FR" sz="4000" b="0" strike="noStrike" cap="all" spc="-1" dirty="0">
                <a:solidFill>
                  <a:schemeClr val="bg1"/>
                </a:solidFill>
                <a:latin typeface="Century Gothic"/>
              </a:rPr>
              <a:t>Sommaire :</a:t>
            </a:r>
            <a:endParaRPr lang="fr-FR" sz="4000" b="0" strike="noStrike" spc="-1" dirty="0">
              <a:solidFill>
                <a:schemeClr val="bg1"/>
              </a:solidFill>
              <a:latin typeface="Arial"/>
            </a:endParaRPr>
          </a:p>
        </p:txBody>
      </p:sp>
      <p:sp>
        <p:nvSpPr>
          <p:cNvPr id="51" name="PlaceHolder 2"/>
          <p:cNvSpPr>
            <a:spLocks noGrp="1"/>
          </p:cNvSpPr>
          <p:nvPr>
            <p:ph/>
          </p:nvPr>
        </p:nvSpPr>
        <p:spPr>
          <a:xfrm>
            <a:off x="6096000" y="1417320"/>
            <a:ext cx="2897280" cy="402336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endParaRPr lang="fr-FR" sz="2200" b="0" strike="noStrike" spc="-1" dirty="0">
              <a:solidFill>
                <a:schemeClr val="bg1"/>
              </a:solidFill>
              <a:latin typeface="Arial"/>
            </a:endParaRPr>
          </a:p>
          <a:p>
            <a:pPr indent="0" defTabSz="914400">
              <a:lnSpc>
                <a:spcPct val="90000"/>
              </a:lnSpc>
              <a:spcBef>
                <a:spcPts val="1001"/>
              </a:spcBef>
              <a:buNone/>
              <a:tabLst>
                <a:tab pos="0" algn="l"/>
              </a:tabLst>
            </a:pPr>
            <a:endParaRPr lang="fr-FR" sz="2200" b="0" strike="noStrike" spc="-1" dirty="0">
              <a:solidFill>
                <a:schemeClr val="bg1"/>
              </a:solidFill>
              <a:latin typeface="Arial"/>
            </a:endParaRPr>
          </a:p>
        </p:txBody>
      </p:sp>
      <p:pic>
        <p:nvPicPr>
          <p:cNvPr id="52" name="Image 3"/>
          <p:cNvPicPr/>
          <p:nvPr/>
        </p:nvPicPr>
        <p:blipFill>
          <a:blip r:embed="rId2"/>
          <a:stretch/>
        </p:blipFill>
        <p:spPr>
          <a:xfrm>
            <a:off x="8640720" y="4962240"/>
            <a:ext cx="3457440" cy="1532880"/>
          </a:xfrm>
          <a:prstGeom prst="rect">
            <a:avLst/>
          </a:prstGeom>
          <a:ln w="0">
            <a:noFill/>
          </a:ln>
        </p:spPr>
      </p:pic>
      <p:sp>
        <p:nvSpPr>
          <p:cNvPr id="2" name="ZoneTexte 1">
            <a:extLst>
              <a:ext uri="{FF2B5EF4-FFF2-40B4-BE49-F238E27FC236}">
                <a16:creationId xmlns:a16="http://schemas.microsoft.com/office/drawing/2014/main" id="{73716E7A-FBBB-2CA7-2BFB-6B72AE7C28C1}"/>
              </a:ext>
            </a:extLst>
          </p:cNvPr>
          <p:cNvSpPr txBox="1"/>
          <p:nvPr/>
        </p:nvSpPr>
        <p:spPr>
          <a:xfrm>
            <a:off x="4004600" y="313548"/>
            <a:ext cx="4786888" cy="6740307"/>
          </a:xfrm>
          <a:prstGeom prst="rect">
            <a:avLst/>
          </a:prstGeom>
          <a:noFill/>
        </p:spPr>
        <p:txBody>
          <a:bodyPr wrap="none" rtlCol="0">
            <a:spAutoFit/>
          </a:bodyPr>
          <a:lstStyle/>
          <a:p>
            <a:r>
              <a:rPr lang="fr-FR" dirty="0">
                <a:solidFill>
                  <a:schemeClr val="bg1"/>
                </a:solidFill>
              </a:rPr>
              <a:t>1.Présantation du collège</a:t>
            </a:r>
          </a:p>
          <a:p>
            <a:endParaRPr lang="fr-FR" dirty="0">
              <a:solidFill>
                <a:schemeClr val="bg1"/>
              </a:solidFill>
            </a:endParaRPr>
          </a:p>
          <a:p>
            <a:r>
              <a:rPr lang="fr-FR" dirty="0">
                <a:solidFill>
                  <a:schemeClr val="bg1"/>
                </a:solidFill>
              </a:rPr>
              <a:t>2.HandicaFutur et ses membres</a:t>
            </a:r>
          </a:p>
          <a:p>
            <a:endParaRPr lang="fr-FR" dirty="0">
              <a:solidFill>
                <a:schemeClr val="bg1"/>
              </a:solidFill>
            </a:endParaRPr>
          </a:p>
          <a:p>
            <a:r>
              <a:rPr lang="fr-FR" dirty="0">
                <a:solidFill>
                  <a:schemeClr val="bg1"/>
                </a:solidFill>
              </a:rPr>
              <a:t>3.Le produit</a:t>
            </a:r>
          </a:p>
          <a:p>
            <a:endParaRPr lang="fr-FR" dirty="0">
              <a:solidFill>
                <a:schemeClr val="bg1"/>
              </a:solidFill>
            </a:endParaRPr>
          </a:p>
          <a:p>
            <a:r>
              <a:rPr lang="fr-FR" dirty="0">
                <a:solidFill>
                  <a:schemeClr val="bg1"/>
                </a:solidFill>
              </a:rPr>
              <a:t>3.Informations </a:t>
            </a:r>
            <a:r>
              <a:rPr lang="fr-FR" dirty="0" err="1">
                <a:solidFill>
                  <a:schemeClr val="bg1"/>
                </a:solidFill>
              </a:rPr>
              <a:t>suplémentaires</a:t>
            </a:r>
            <a:endParaRPr lang="fr-FR" dirty="0">
              <a:solidFill>
                <a:schemeClr val="bg1"/>
              </a:solidFill>
            </a:endParaRPr>
          </a:p>
          <a:p>
            <a:endParaRPr lang="fr-FR" dirty="0">
              <a:solidFill>
                <a:schemeClr val="bg1"/>
              </a:solidFill>
            </a:endParaRPr>
          </a:p>
          <a:p>
            <a:r>
              <a:rPr lang="fr-FR" dirty="0">
                <a:solidFill>
                  <a:schemeClr val="bg1"/>
                </a:solidFill>
              </a:rPr>
              <a:t>4.Volant sur </a:t>
            </a:r>
            <a:r>
              <a:rPr lang="fr-FR" dirty="0" err="1">
                <a:solidFill>
                  <a:schemeClr val="bg1"/>
                </a:solidFill>
              </a:rPr>
              <a:t>solidworks</a:t>
            </a:r>
            <a:r>
              <a:rPr lang="fr-FR" dirty="0">
                <a:solidFill>
                  <a:schemeClr val="bg1"/>
                </a:solidFill>
              </a:rPr>
              <a:t> premier essai </a:t>
            </a:r>
          </a:p>
          <a:p>
            <a:r>
              <a:rPr lang="fr-FR" dirty="0">
                <a:solidFill>
                  <a:schemeClr val="bg1"/>
                </a:solidFill>
              </a:rPr>
              <a:t>              </a:t>
            </a:r>
          </a:p>
          <a:p>
            <a:r>
              <a:rPr lang="fr-FR" dirty="0">
                <a:solidFill>
                  <a:schemeClr val="bg1"/>
                </a:solidFill>
              </a:rPr>
              <a:t>5.Impression 3d : premier test </a:t>
            </a:r>
          </a:p>
          <a:p>
            <a:endParaRPr lang="fr-FR" dirty="0">
              <a:solidFill>
                <a:schemeClr val="bg1"/>
              </a:solidFill>
            </a:endParaRPr>
          </a:p>
          <a:p>
            <a:r>
              <a:rPr lang="fr-FR" dirty="0">
                <a:solidFill>
                  <a:schemeClr val="bg1"/>
                </a:solidFill>
              </a:rPr>
              <a:t>6.Nouveau projet</a:t>
            </a:r>
          </a:p>
          <a:p>
            <a:endParaRPr lang="fr-FR" dirty="0">
              <a:solidFill>
                <a:schemeClr val="bg1"/>
              </a:solidFill>
            </a:endParaRPr>
          </a:p>
          <a:p>
            <a:r>
              <a:rPr lang="fr-FR" dirty="0">
                <a:solidFill>
                  <a:schemeClr val="bg1"/>
                </a:solidFill>
              </a:rPr>
              <a:t>7.Le  Nouveau produit </a:t>
            </a:r>
          </a:p>
          <a:p>
            <a:endParaRPr lang="fr-FR" dirty="0">
              <a:solidFill>
                <a:schemeClr val="bg1"/>
              </a:solidFill>
            </a:endParaRPr>
          </a:p>
          <a:p>
            <a:r>
              <a:rPr lang="fr-FR" dirty="0">
                <a:solidFill>
                  <a:schemeClr val="bg1"/>
                </a:solidFill>
              </a:rPr>
              <a:t>8.Notre produit : Explications </a:t>
            </a:r>
          </a:p>
          <a:p>
            <a:endParaRPr lang="fr-FR" dirty="0">
              <a:solidFill>
                <a:schemeClr val="bg1"/>
              </a:solidFill>
            </a:endParaRPr>
          </a:p>
          <a:p>
            <a:r>
              <a:rPr lang="fr-FR" dirty="0">
                <a:solidFill>
                  <a:schemeClr val="bg1"/>
                </a:solidFill>
              </a:rPr>
              <a:t>9.L’étanchéité du produit </a:t>
            </a:r>
          </a:p>
          <a:p>
            <a:endParaRPr lang="fr-FR" dirty="0">
              <a:solidFill>
                <a:schemeClr val="bg1"/>
              </a:solidFill>
            </a:endParaRPr>
          </a:p>
          <a:p>
            <a:r>
              <a:rPr lang="fr-FR" dirty="0">
                <a:solidFill>
                  <a:schemeClr val="bg1"/>
                </a:solidFill>
              </a:rPr>
              <a:t>10.Nouvelle utilisation de l’imprimante 3D</a:t>
            </a:r>
          </a:p>
          <a:p>
            <a:endParaRPr lang="fr-FR" dirty="0">
              <a:solidFill>
                <a:schemeClr val="bg1"/>
              </a:solidFill>
            </a:endParaRPr>
          </a:p>
          <a:p>
            <a:r>
              <a:rPr lang="fr-FR" dirty="0">
                <a:solidFill>
                  <a:schemeClr val="bg1"/>
                </a:solidFill>
              </a:rPr>
              <a:t>11.Bilan</a:t>
            </a:r>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EE08F-4A88-0E17-536A-95590FFE3451}"/>
              </a:ext>
            </a:extLst>
          </p:cNvPr>
          <p:cNvSpPr>
            <a:spLocks noGrp="1"/>
          </p:cNvSpPr>
          <p:nvPr>
            <p:ph type="title"/>
          </p:nvPr>
        </p:nvSpPr>
        <p:spPr>
          <a:xfrm>
            <a:off x="4579953" y="240578"/>
            <a:ext cx="3031494" cy="1292400"/>
          </a:xfrm>
        </p:spPr>
        <p:txBody>
          <a:bodyPr/>
          <a:lstStyle/>
          <a:p>
            <a:r>
              <a:rPr lang="fr-FR" sz="9600" dirty="0">
                <a:solidFill>
                  <a:schemeClr val="bg1"/>
                </a:solidFill>
              </a:rPr>
              <a:t>Bilan</a:t>
            </a:r>
          </a:p>
        </p:txBody>
      </p:sp>
      <p:sp>
        <p:nvSpPr>
          <p:cNvPr id="3" name="Sous-titre 2">
            <a:extLst>
              <a:ext uri="{FF2B5EF4-FFF2-40B4-BE49-F238E27FC236}">
                <a16:creationId xmlns:a16="http://schemas.microsoft.com/office/drawing/2014/main" id="{D9E21FB8-33E2-C096-8A05-6E537D5B3080}"/>
              </a:ext>
            </a:extLst>
          </p:cNvPr>
          <p:cNvSpPr>
            <a:spLocks noGrp="1"/>
          </p:cNvSpPr>
          <p:nvPr>
            <p:ph type="subTitle"/>
          </p:nvPr>
        </p:nvSpPr>
        <p:spPr/>
        <p:txBody>
          <a:bodyPr/>
          <a:lstStyle/>
          <a:p>
            <a:endParaRPr lang="fr-FR"/>
          </a:p>
        </p:txBody>
      </p:sp>
    </p:spTree>
    <p:extLst>
      <p:ext uri="{BB962C8B-B14F-4D97-AF65-F5344CB8AC3E}">
        <p14:creationId xmlns:p14="http://schemas.microsoft.com/office/powerpoint/2010/main" val="641303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435658" y="-778712"/>
            <a:ext cx="12783624" cy="262619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200" spc="-1" dirty="0" err="1">
                <a:solidFill>
                  <a:schemeClr val="bg1"/>
                </a:solidFill>
              </a:rPr>
              <a:t>Présantation</a:t>
            </a:r>
            <a:r>
              <a:rPr lang="fr-FR" sz="3200" spc="-1" dirty="0">
                <a:solidFill>
                  <a:schemeClr val="bg1"/>
                </a:solidFill>
              </a:rPr>
              <a:t> du collège</a:t>
            </a:r>
            <a:endParaRPr lang="fr-FR" sz="3200" b="0" strike="noStrike" spc="-1" dirty="0">
              <a:solidFill>
                <a:schemeClr val="bg1"/>
              </a:solidFill>
            </a:endParaRPr>
          </a:p>
        </p:txBody>
      </p:sp>
      <p:sp>
        <p:nvSpPr>
          <p:cNvPr id="55" name="ZoneTexte 8"/>
          <p:cNvSpPr/>
          <p:nvPr/>
        </p:nvSpPr>
        <p:spPr>
          <a:xfrm>
            <a:off x="8733960" y="2839680"/>
            <a:ext cx="2286360" cy="2860868"/>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en-US" sz="1800" b="0" strike="noStrike" spc="-1">
                <a:solidFill>
                  <a:schemeClr val="bg1"/>
                </a:solidFill>
                <a:latin typeface="Century Gothic"/>
              </a:rPr>
              <a:t>Doudeville, ville historique aux ruelles pavées, complète l’expérience éducative en offrant un environnement riche en culture et en traditions. </a:t>
            </a:r>
            <a:endParaRPr lang="fr-FR" sz="1800" b="0" strike="noStrike" spc="-1">
              <a:solidFill>
                <a:schemeClr val="bg1"/>
              </a:solidFill>
              <a:latin typeface="Arial"/>
            </a:endParaRPr>
          </a:p>
        </p:txBody>
      </p:sp>
      <p:sp>
        <p:nvSpPr>
          <p:cNvPr id="56" name="ZoneTexte 9"/>
          <p:cNvSpPr/>
          <p:nvPr/>
        </p:nvSpPr>
        <p:spPr>
          <a:xfrm>
            <a:off x="8002440" y="2169360"/>
            <a:ext cx="1746000" cy="367878"/>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1800" b="0" u="sng" strike="noStrike" spc="-1">
                <a:solidFill>
                  <a:schemeClr val="bg1"/>
                </a:solidFill>
                <a:uFillTx/>
                <a:latin typeface="Century Gothic"/>
                <a:ea typeface="Calibri"/>
              </a:rPr>
              <a:t>DOUDEVILLE</a:t>
            </a:r>
            <a:endParaRPr lang="fr-FR" sz="1800" b="0" strike="noStrike" spc="-1">
              <a:solidFill>
                <a:schemeClr val="bg1"/>
              </a:solidFill>
              <a:latin typeface="Arial"/>
            </a:endParaRPr>
          </a:p>
        </p:txBody>
      </p:sp>
      <p:sp>
        <p:nvSpPr>
          <p:cNvPr id="57" name="ZoneTexte 2"/>
          <p:cNvSpPr/>
          <p:nvPr/>
        </p:nvSpPr>
        <p:spPr>
          <a:xfrm>
            <a:off x="930960" y="2178720"/>
            <a:ext cx="4242960" cy="2029871"/>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1800" b="0" strike="noStrike" spc="-1" dirty="0">
                <a:solidFill>
                  <a:schemeClr val="bg1"/>
                </a:solidFill>
                <a:latin typeface="Century Gothic"/>
                <a:ea typeface="Century Gothic"/>
              </a:rPr>
              <a:t>Situé au cœur de la charmante ville de Doudeville, le Collège André </a:t>
            </a:r>
            <a:r>
              <a:rPr lang="fr-FR" sz="1800" b="0" strike="noStrike" spc="-1" dirty="0" err="1">
                <a:solidFill>
                  <a:schemeClr val="bg1"/>
                </a:solidFill>
                <a:latin typeface="Century Gothic"/>
                <a:ea typeface="Century Gothic"/>
              </a:rPr>
              <a:t>Raimbourg</a:t>
            </a:r>
            <a:r>
              <a:rPr lang="fr-FR" sz="1800" b="0" strike="noStrike" spc="-1" dirty="0">
                <a:solidFill>
                  <a:schemeClr val="bg1"/>
                </a:solidFill>
                <a:latin typeface="Century Gothic"/>
                <a:ea typeface="Century Gothic"/>
              </a:rPr>
              <a:t>, dit Bourvil se distingue comme un lieu d'apprentissage dédié à l'épanouissement académique et personnel de ses élèves.</a:t>
            </a:r>
            <a:endParaRPr lang="fr-FR" sz="1800" b="0" strike="noStrike" spc="-1" dirty="0">
              <a:solidFill>
                <a:schemeClr val="bg1"/>
              </a:solidFill>
              <a:latin typeface="Arial"/>
            </a:endParaRPr>
          </a:p>
        </p:txBody>
      </p:sp>
      <p:sp>
        <p:nvSpPr>
          <p:cNvPr id="58" name="ZoneTexte 10"/>
          <p:cNvSpPr/>
          <p:nvPr/>
        </p:nvSpPr>
        <p:spPr>
          <a:xfrm>
            <a:off x="3436560" y="4224600"/>
            <a:ext cx="2439720" cy="230687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1800" b="0" strike="noStrike" spc="-1" dirty="0">
                <a:solidFill>
                  <a:schemeClr val="bg1"/>
                </a:solidFill>
                <a:latin typeface="Century Gothic"/>
                <a:ea typeface="Century Gothic"/>
              </a:rPr>
              <a:t>Niché dans la région de la Normandie, la capitale du lin qui abrite notre collège, bénéficie d'un emplacement privilégié.</a:t>
            </a:r>
            <a:endParaRPr lang="fr-FR" sz="1800" b="0" strike="noStrike" spc="-1" dirty="0">
              <a:solidFill>
                <a:schemeClr val="bg1"/>
              </a:solidFill>
              <a:latin typeface="Arial"/>
            </a:endParaRPr>
          </a:p>
        </p:txBody>
      </p:sp>
      <p:pic>
        <p:nvPicPr>
          <p:cNvPr id="59" name="Image 11" descr="Une image contenant carte, texte, capture d’écran&#10;&#10;Description générée automatiquement"/>
          <p:cNvPicPr/>
          <p:nvPr/>
        </p:nvPicPr>
        <p:blipFill>
          <a:blip r:embed="rId2"/>
          <a:stretch/>
        </p:blipFill>
        <p:spPr>
          <a:xfrm>
            <a:off x="6453720" y="2859120"/>
            <a:ext cx="2203200" cy="3278880"/>
          </a:xfrm>
          <a:prstGeom prst="rect">
            <a:avLst/>
          </a:prstGeom>
          <a:ln w="0">
            <a:noFill/>
          </a:ln>
        </p:spPr>
      </p:pic>
      <p:pic>
        <p:nvPicPr>
          <p:cNvPr id="60" name="Image 3" descr="L’attribut alt de cette image est vide, son nom de fichier est Screenshot_20231212_084400_Google.jpg."/>
          <p:cNvPicPr/>
          <p:nvPr/>
        </p:nvPicPr>
        <p:blipFill>
          <a:blip r:embed="rId3"/>
          <a:stretch/>
        </p:blipFill>
        <p:spPr>
          <a:xfrm>
            <a:off x="1020960" y="4303800"/>
            <a:ext cx="2320560" cy="2148840"/>
          </a:xfrm>
          <a:prstGeom prst="rect">
            <a:avLst/>
          </a:prstGeom>
          <a:ln w="0">
            <a:noFill/>
          </a:ln>
        </p:spPr>
      </p:pic>
      <p:sp>
        <p:nvSpPr>
          <p:cNvPr id="2" name="ZoneTexte 1">
            <a:extLst>
              <a:ext uri="{FF2B5EF4-FFF2-40B4-BE49-F238E27FC236}">
                <a16:creationId xmlns:a16="http://schemas.microsoft.com/office/drawing/2014/main" id="{4808A1B5-77C0-4F24-E487-70B576A754BE}"/>
              </a:ext>
            </a:extLst>
          </p:cNvPr>
          <p:cNvSpPr txBox="1"/>
          <p:nvPr/>
        </p:nvSpPr>
        <p:spPr>
          <a:xfrm>
            <a:off x="2898949" y="1331469"/>
            <a:ext cx="6601487" cy="646331"/>
          </a:xfrm>
          <a:prstGeom prst="rect">
            <a:avLst/>
          </a:prstGeom>
          <a:noFill/>
        </p:spPr>
        <p:txBody>
          <a:bodyPr wrap="none" rtlCol="0">
            <a:spAutoFit/>
          </a:bodyPr>
          <a:lstStyle/>
          <a:p>
            <a:r>
              <a:rPr lang="fr-FR" cap="all" spc="-1" dirty="0">
                <a:solidFill>
                  <a:schemeClr val="bg1"/>
                </a:solidFill>
                <a:ea typeface="Century Gothic"/>
              </a:rPr>
              <a:t>Bienvenue au Collège André </a:t>
            </a:r>
            <a:r>
              <a:rPr lang="fr-FR" cap="all" spc="-1" dirty="0" err="1">
                <a:solidFill>
                  <a:schemeClr val="bg1"/>
                </a:solidFill>
                <a:ea typeface="Century Gothic"/>
              </a:rPr>
              <a:t>Raimbourg</a:t>
            </a:r>
            <a:r>
              <a:rPr lang="fr-FR" cap="all" spc="-1" dirty="0">
                <a:solidFill>
                  <a:schemeClr val="bg1"/>
                </a:solidFill>
                <a:ea typeface="Century Gothic"/>
              </a:rPr>
              <a:t>, </a:t>
            </a:r>
            <a:br>
              <a:rPr lang="fr-FR" cap="all" spc="-1" dirty="0">
                <a:solidFill>
                  <a:schemeClr val="bg1"/>
                </a:solidFill>
                <a:ea typeface="Century Gothic"/>
              </a:rPr>
            </a:br>
            <a:r>
              <a:rPr lang="fr-FR" cap="all" spc="-1" dirty="0">
                <a:solidFill>
                  <a:schemeClr val="bg1"/>
                </a:solidFill>
                <a:ea typeface="Century Gothic"/>
              </a:rPr>
              <a:t>dit Bourvil, Une éducation au Cœur de Doudeville :</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2895480" y="764280"/>
            <a:ext cx="8609760" cy="1292400"/>
          </a:xfrm>
          <a:prstGeom prst="rect">
            <a:avLst/>
          </a:prstGeom>
          <a:noFill/>
          <a:ln w="0">
            <a:noFill/>
          </a:ln>
        </p:spPr>
        <p:txBody>
          <a:bodyPr lIns="91440" tIns="45720" rIns="91440" bIns="45720" anchor="ctr">
            <a:noAutofit/>
          </a:bodyPr>
          <a:lstStyle/>
          <a:p>
            <a:pPr indent="0" algn="r" defTabSz="914400">
              <a:lnSpc>
                <a:spcPct val="90000"/>
              </a:lnSpc>
              <a:buNone/>
              <a:tabLst>
                <a:tab pos="0" algn="l"/>
              </a:tabLst>
            </a:pPr>
            <a:r>
              <a:rPr lang="fr-FR" sz="4000" b="0" strike="noStrike" cap="all" spc="-1" dirty="0" err="1">
                <a:solidFill>
                  <a:schemeClr val="bg1"/>
                </a:solidFill>
                <a:latin typeface="Century Gothic"/>
              </a:rPr>
              <a:t>HandicaFutur</a:t>
            </a:r>
            <a:r>
              <a:rPr lang="fr-FR" sz="4000" b="0" strike="noStrike" cap="all" spc="-1" dirty="0">
                <a:solidFill>
                  <a:schemeClr val="bg1"/>
                </a:solidFill>
                <a:latin typeface="Century Gothic"/>
              </a:rPr>
              <a:t> et ses membres :</a:t>
            </a:r>
            <a:endParaRPr lang="fr-FR" sz="4000" b="0" strike="noStrike" spc="-1" dirty="0">
              <a:solidFill>
                <a:schemeClr val="bg1"/>
              </a:solidFill>
              <a:latin typeface="Arial"/>
            </a:endParaRPr>
          </a:p>
        </p:txBody>
      </p:sp>
      <p:pic>
        <p:nvPicPr>
          <p:cNvPr id="62" name="Espace réservé du contenu 3" descr="L’attribut alt de cette image est vide, son nom de fichier est g352.png."/>
          <p:cNvPicPr/>
          <p:nvPr/>
        </p:nvPicPr>
        <p:blipFill>
          <a:blip r:embed="rId2"/>
          <a:stretch/>
        </p:blipFill>
        <p:spPr>
          <a:xfrm>
            <a:off x="641520" y="1909800"/>
            <a:ext cx="5234760" cy="3949200"/>
          </a:xfrm>
          <a:prstGeom prst="rect">
            <a:avLst/>
          </a:prstGeom>
          <a:ln w="0">
            <a:noFill/>
          </a:ln>
        </p:spPr>
      </p:pic>
      <p:sp>
        <p:nvSpPr>
          <p:cNvPr id="63" name="ZoneTexte 2"/>
          <p:cNvSpPr/>
          <p:nvPr/>
        </p:nvSpPr>
        <p:spPr>
          <a:xfrm>
            <a:off x="6010200" y="3105720"/>
            <a:ext cx="5733000" cy="1568206"/>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2400" b="0" strike="noStrike" spc="-1" dirty="0">
                <a:solidFill>
                  <a:schemeClr val="bg1"/>
                </a:solidFill>
                <a:latin typeface="Century Gothic"/>
              </a:rPr>
              <a:t>Nous somme l'équipe </a:t>
            </a:r>
            <a:r>
              <a:rPr lang="fr-FR" sz="2400" b="0" strike="noStrike" spc="-1" dirty="0" err="1">
                <a:solidFill>
                  <a:schemeClr val="bg1"/>
                </a:solidFill>
                <a:latin typeface="Century Gothic"/>
              </a:rPr>
              <a:t>HandicaFutur</a:t>
            </a:r>
            <a:r>
              <a:rPr lang="fr-FR" sz="2400" b="0" strike="noStrike" spc="-1" dirty="0">
                <a:solidFill>
                  <a:schemeClr val="bg1"/>
                </a:solidFill>
                <a:latin typeface="Century Gothic"/>
              </a:rPr>
              <a:t> et nous sommes en 4ème. Notre mot d'ordre est la bienveillance.</a:t>
            </a:r>
            <a:br>
              <a:rPr sz="2400" dirty="0">
                <a:solidFill>
                  <a:schemeClr val="bg1"/>
                </a:solidFill>
              </a:rPr>
            </a:br>
            <a:r>
              <a:rPr lang="fr-FR" sz="2400" b="0" strike="noStrike" spc="-1" dirty="0">
                <a:solidFill>
                  <a:schemeClr val="bg1"/>
                </a:solidFill>
                <a:latin typeface="Century Gothic"/>
              </a:rPr>
              <a:t>6 membres forment notre équipe. </a:t>
            </a:r>
            <a:endParaRPr lang="fr-FR" sz="2400" b="0" strike="noStrike" spc="-1" dirty="0">
              <a:solidFill>
                <a:schemeClr val="bg1"/>
              </a:solidFill>
              <a:latin typeface="Arial"/>
            </a:endParaRPr>
          </a:p>
        </p:txBody>
      </p:sp>
      <p:pic>
        <p:nvPicPr>
          <p:cNvPr id="64" name="Image 4"/>
          <p:cNvPicPr/>
          <p:nvPr/>
        </p:nvPicPr>
        <p:blipFill>
          <a:blip r:embed="rId3"/>
          <a:stretch/>
        </p:blipFill>
        <p:spPr>
          <a:xfrm>
            <a:off x="8640720" y="4962240"/>
            <a:ext cx="3457440" cy="1532880"/>
          </a:xfrm>
          <a:prstGeom prst="rect">
            <a:avLst/>
          </a:prstGeom>
          <a:ln w="0">
            <a:noFill/>
          </a:ln>
        </p:spPr>
      </p:pic>
      <p:sp>
        <p:nvSpPr>
          <p:cNvPr id="2" name="ZoneTexte 1">
            <a:extLst>
              <a:ext uri="{FF2B5EF4-FFF2-40B4-BE49-F238E27FC236}">
                <a16:creationId xmlns:a16="http://schemas.microsoft.com/office/drawing/2014/main" id="{AD66EF32-AB95-7D4F-C299-9468809073A0}"/>
              </a:ext>
            </a:extLst>
          </p:cNvPr>
          <p:cNvSpPr txBox="1"/>
          <p:nvPr/>
        </p:nvSpPr>
        <p:spPr>
          <a:xfrm>
            <a:off x="-63606" y="1687348"/>
            <a:ext cx="1500732" cy="369332"/>
          </a:xfrm>
          <a:prstGeom prst="rect">
            <a:avLst/>
          </a:prstGeom>
          <a:noFill/>
        </p:spPr>
        <p:txBody>
          <a:bodyPr wrap="none" rtlCol="0">
            <a:spAutoFit/>
          </a:bodyPr>
          <a:lstStyle/>
          <a:p>
            <a:r>
              <a:rPr lang="fr-FR" dirty="0">
                <a:solidFill>
                  <a:schemeClr val="bg1"/>
                </a:solidFill>
              </a:rPr>
              <a:t>Notre logo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Espace réservé du contenu 3" descr="L’attribut alt de cette image est vide, son nom de fichier est Capture-decran-2023-12-01-222042.png."/>
          <p:cNvPicPr/>
          <p:nvPr/>
        </p:nvPicPr>
        <p:blipFill>
          <a:blip r:embed="rId2"/>
          <a:stretch/>
        </p:blipFill>
        <p:spPr>
          <a:xfrm>
            <a:off x="591840" y="920160"/>
            <a:ext cx="3396600" cy="3405960"/>
          </a:xfrm>
          <a:prstGeom prst="rect">
            <a:avLst/>
          </a:prstGeom>
          <a:ln w="0">
            <a:noFill/>
          </a:ln>
        </p:spPr>
      </p:pic>
      <p:sp>
        <p:nvSpPr>
          <p:cNvPr id="66" name="ZoneTexte 4"/>
          <p:cNvSpPr/>
          <p:nvPr/>
        </p:nvSpPr>
        <p:spPr>
          <a:xfrm>
            <a:off x="4320" y="11160"/>
            <a:ext cx="2986920" cy="829543"/>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2400" b="0" strike="noStrike" spc="-1">
                <a:solidFill>
                  <a:schemeClr val="bg1"/>
                </a:solidFill>
                <a:latin typeface="Century Gothic"/>
                <a:ea typeface="Century Gothic"/>
              </a:rPr>
              <a:t>Arthur, Style et Design Manager :</a:t>
            </a:r>
            <a:endParaRPr lang="fr-FR" sz="2400" b="0" strike="noStrike" spc="-1">
              <a:solidFill>
                <a:schemeClr val="bg1"/>
              </a:solidFill>
              <a:latin typeface="Arial"/>
            </a:endParaRPr>
          </a:p>
        </p:txBody>
      </p:sp>
      <p:sp>
        <p:nvSpPr>
          <p:cNvPr id="67" name="ZoneTexte 5"/>
          <p:cNvSpPr/>
          <p:nvPr/>
        </p:nvSpPr>
        <p:spPr>
          <a:xfrm>
            <a:off x="6120" y="4404960"/>
            <a:ext cx="5603400" cy="230687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2400" b="0" strike="noStrike" spc="-1">
                <a:solidFill>
                  <a:schemeClr val="bg1"/>
                </a:solidFill>
                <a:latin typeface="Century Gothic"/>
                <a:ea typeface="Century Gothic"/>
              </a:rPr>
              <a:t>" Je déborde de créativité, je suis sérieux, à l'écoute de mes camarades, posé, gentil et je suis également serein. C'est moi qui est chargé d'inventer un logo pour représenter mon équipe. "</a:t>
            </a:r>
            <a:endParaRPr lang="fr-FR" sz="2400" b="0" strike="noStrike" spc="-1">
              <a:solidFill>
                <a:schemeClr val="bg1"/>
              </a:solidFill>
              <a:latin typeface="Arial"/>
            </a:endParaRPr>
          </a:p>
        </p:txBody>
      </p:sp>
      <p:sp>
        <p:nvSpPr>
          <p:cNvPr id="68" name="ZoneTexte 6"/>
          <p:cNvSpPr/>
          <p:nvPr/>
        </p:nvSpPr>
        <p:spPr>
          <a:xfrm>
            <a:off x="6432120" y="9000"/>
            <a:ext cx="3662640" cy="829543"/>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2400" b="0" strike="noStrike" spc="-1">
                <a:solidFill>
                  <a:schemeClr val="bg1"/>
                </a:solidFill>
                <a:latin typeface="Century Gothic"/>
                <a:ea typeface="Century Gothic"/>
              </a:rPr>
              <a:t>Jorlan, Conception et Fabrication Manager : </a:t>
            </a:r>
            <a:endParaRPr lang="fr-FR" sz="2400" b="0" strike="noStrike" spc="-1">
              <a:solidFill>
                <a:schemeClr val="bg1"/>
              </a:solidFill>
              <a:latin typeface="Arial"/>
            </a:endParaRPr>
          </a:p>
        </p:txBody>
      </p:sp>
      <p:pic>
        <p:nvPicPr>
          <p:cNvPr id="69" name="Image 7" descr="L’attribut alt de cette image est vide, son nom de fichier est image.png."/>
          <p:cNvPicPr/>
          <p:nvPr/>
        </p:nvPicPr>
        <p:blipFill>
          <a:blip r:embed="rId3"/>
          <a:stretch/>
        </p:blipFill>
        <p:spPr>
          <a:xfrm>
            <a:off x="6346080" y="1004760"/>
            <a:ext cx="3835080" cy="2957760"/>
          </a:xfrm>
          <a:prstGeom prst="rect">
            <a:avLst/>
          </a:prstGeom>
          <a:ln w="0">
            <a:noFill/>
          </a:ln>
        </p:spPr>
      </p:pic>
      <p:sp>
        <p:nvSpPr>
          <p:cNvPr id="70" name="ZoneTexte 8"/>
          <p:cNvSpPr/>
          <p:nvPr/>
        </p:nvSpPr>
        <p:spPr>
          <a:xfrm>
            <a:off x="6432480" y="4048560"/>
            <a:ext cx="5228280" cy="2676202"/>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2400" b="0" strike="noStrike" spc="-1">
                <a:solidFill>
                  <a:schemeClr val="bg1"/>
                </a:solidFill>
                <a:latin typeface="Century Gothic"/>
                <a:ea typeface="Century Gothic"/>
              </a:rPr>
              <a:t>" Je suis souriant, appliqué, poli, positif, motivé et soigneux. Je suis chargé de réfléchir et de dessiner un croquis du produit. Je dois également lister les matériaux nécessaires à la fabrication du produit."</a:t>
            </a:r>
            <a:endParaRPr lang="fr-FR" sz="2400" b="0" strike="noStrike" spc="-1">
              <a:solidFill>
                <a:schemeClr val="bg1"/>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ZoneTexte 3"/>
          <p:cNvSpPr/>
          <p:nvPr/>
        </p:nvSpPr>
        <p:spPr>
          <a:xfrm>
            <a:off x="-5040" y="-3240"/>
            <a:ext cx="3001320" cy="829543"/>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2400" b="0" strike="noStrike" spc="-1">
                <a:solidFill>
                  <a:schemeClr val="bg1"/>
                </a:solidFill>
                <a:latin typeface="Century Gothic"/>
                <a:ea typeface="Libre Franklin"/>
              </a:rPr>
              <a:t>Antoine, projet manager : </a:t>
            </a:r>
            <a:endParaRPr lang="fr-FR" sz="2400" b="0" strike="noStrike" spc="-1">
              <a:solidFill>
                <a:schemeClr val="bg1"/>
              </a:solidFill>
              <a:latin typeface="Arial"/>
            </a:endParaRPr>
          </a:p>
        </p:txBody>
      </p:sp>
      <p:sp>
        <p:nvSpPr>
          <p:cNvPr id="72" name="ZoneTexte 4"/>
          <p:cNvSpPr/>
          <p:nvPr/>
        </p:nvSpPr>
        <p:spPr>
          <a:xfrm>
            <a:off x="-7560" y="4200480"/>
            <a:ext cx="6638760" cy="2676202"/>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2400" b="0" strike="noStrike" spc="-1">
                <a:solidFill>
                  <a:schemeClr val="bg1"/>
                </a:solidFill>
                <a:latin typeface="Century Gothic"/>
              </a:rPr>
              <a:t>"Je suis confiant, modeste, persévérant, polyvalent ainsi que travailleur. Mon travail consiste à s'occuper du brainstorming de notre startup, à m'assurer de la réalisation des tâches et du respect des contraintes et je dois chercher un nom pour les produits imaginés."</a:t>
            </a:r>
            <a:endParaRPr lang="fr-FR" sz="2400" b="0" strike="noStrike" spc="-1">
              <a:solidFill>
                <a:schemeClr val="bg1"/>
              </a:solidFill>
              <a:latin typeface="Arial"/>
            </a:endParaRPr>
          </a:p>
        </p:txBody>
      </p:sp>
      <p:pic>
        <p:nvPicPr>
          <p:cNvPr id="73" name="Image 7" descr="L’attribut alt de cette image est vide, son nom de fichier est Capture.avatar_antoine.png."/>
          <p:cNvPicPr/>
          <p:nvPr/>
        </p:nvPicPr>
        <p:blipFill>
          <a:blip r:embed="rId2"/>
          <a:stretch/>
        </p:blipFill>
        <p:spPr>
          <a:xfrm>
            <a:off x="2080800" y="750960"/>
            <a:ext cx="3001320" cy="3368160"/>
          </a:xfrm>
          <a:prstGeom prst="rect">
            <a:avLst/>
          </a:prstGeom>
          <a:ln w="0">
            <a:noFill/>
          </a:ln>
        </p:spPr>
      </p:pic>
      <p:sp>
        <p:nvSpPr>
          <p:cNvPr id="74" name="ZoneTexte 8"/>
          <p:cNvSpPr/>
          <p:nvPr/>
        </p:nvSpPr>
        <p:spPr>
          <a:xfrm>
            <a:off x="7354080" y="0"/>
            <a:ext cx="4237560" cy="829543"/>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2400" b="0" strike="noStrike" spc="-1">
                <a:solidFill>
                  <a:schemeClr val="bg1"/>
                </a:solidFill>
                <a:latin typeface="Century Gothic"/>
                <a:ea typeface="Century Gothic"/>
              </a:rPr>
              <a:t>Quentin, Marketing et Communication Manager :</a:t>
            </a:r>
            <a:endParaRPr lang="fr-FR" sz="2400" b="0" strike="noStrike" spc="-1">
              <a:solidFill>
                <a:schemeClr val="bg1"/>
              </a:solidFill>
              <a:latin typeface="Arial"/>
            </a:endParaRPr>
          </a:p>
        </p:txBody>
      </p:sp>
      <p:pic>
        <p:nvPicPr>
          <p:cNvPr id="75" name="Image 9" descr="L’attribut alt de cette image est vide, son nom de fichier est avatr_quentin.png."/>
          <p:cNvPicPr/>
          <p:nvPr/>
        </p:nvPicPr>
        <p:blipFill>
          <a:blip r:embed="rId3"/>
          <a:stretch/>
        </p:blipFill>
        <p:spPr>
          <a:xfrm>
            <a:off x="7355520" y="830160"/>
            <a:ext cx="3001320" cy="3370680"/>
          </a:xfrm>
          <a:prstGeom prst="rect">
            <a:avLst/>
          </a:prstGeom>
          <a:ln w="0">
            <a:noFill/>
          </a:ln>
        </p:spPr>
      </p:pic>
      <p:sp>
        <p:nvSpPr>
          <p:cNvPr id="76" name="ZoneTexte 10"/>
          <p:cNvSpPr/>
          <p:nvPr/>
        </p:nvSpPr>
        <p:spPr>
          <a:xfrm>
            <a:off x="7351920" y="4190760"/>
            <a:ext cx="4899240" cy="230687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2400" b="0" strike="noStrike" spc="-1">
                <a:solidFill>
                  <a:schemeClr val="bg1"/>
                </a:solidFill>
                <a:latin typeface="Century Gothic"/>
                <a:ea typeface="Century Gothic"/>
              </a:rPr>
              <a:t>" Je suis franc, positif, gentil, généreux, empathique, ainsi que juste. Mon travail consiste à s'occuper du nom de la startup, et à présenter le collège " </a:t>
            </a:r>
            <a:endParaRPr lang="fr-FR" sz="2400" b="0" strike="noStrike" spc="-1">
              <a:solidFill>
                <a:schemeClr val="bg1"/>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ZoneTexte 3"/>
          <p:cNvSpPr/>
          <p:nvPr/>
        </p:nvSpPr>
        <p:spPr>
          <a:xfrm flipH="1">
            <a:off x="6480" y="-6120"/>
            <a:ext cx="2813400" cy="829543"/>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2400" b="0" strike="noStrike" spc="-1">
                <a:solidFill>
                  <a:schemeClr val="bg1"/>
                </a:solidFill>
                <a:latin typeface="Century Gothic"/>
                <a:ea typeface="Century Gothic"/>
              </a:rPr>
              <a:t>Emma, Content manager : </a:t>
            </a:r>
            <a:endParaRPr lang="fr-FR" sz="2400" b="0" strike="noStrike" spc="-1">
              <a:solidFill>
                <a:schemeClr val="bg1"/>
              </a:solidFill>
              <a:latin typeface="Arial"/>
            </a:endParaRPr>
          </a:p>
        </p:txBody>
      </p:sp>
      <p:pic>
        <p:nvPicPr>
          <p:cNvPr id="78" name="Image 5" descr="L’attribut alt de cette image est vide, son nom de fichier est avatar_emma.png."/>
          <p:cNvPicPr/>
          <p:nvPr/>
        </p:nvPicPr>
        <p:blipFill>
          <a:blip r:embed="rId2"/>
          <a:stretch/>
        </p:blipFill>
        <p:spPr>
          <a:xfrm>
            <a:off x="1992240" y="824760"/>
            <a:ext cx="3260160" cy="3575880"/>
          </a:xfrm>
          <a:prstGeom prst="rect">
            <a:avLst/>
          </a:prstGeom>
          <a:ln w="0">
            <a:noFill/>
          </a:ln>
        </p:spPr>
      </p:pic>
      <p:sp>
        <p:nvSpPr>
          <p:cNvPr id="79" name="ZoneTexte 6"/>
          <p:cNvSpPr/>
          <p:nvPr/>
        </p:nvSpPr>
        <p:spPr>
          <a:xfrm>
            <a:off x="12960" y="4555440"/>
            <a:ext cx="5574960" cy="1937538"/>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2400" b="0" strike="noStrike" spc="-1">
                <a:solidFill>
                  <a:schemeClr val="bg1"/>
                </a:solidFill>
                <a:latin typeface="Century Gothic"/>
                <a:ea typeface="Century Gothic"/>
              </a:rPr>
              <a:t>"Je suis créative, débrouillarde, drôle, joueuse, confiante, ainsi que responsable. Mon travail consiste à s'occuper de la présentation de l'équipe."</a:t>
            </a:r>
            <a:endParaRPr lang="fr-FR" sz="2400" b="0" strike="noStrike" spc="-1">
              <a:solidFill>
                <a:schemeClr val="bg1"/>
              </a:solidFill>
              <a:latin typeface="Arial"/>
            </a:endParaRPr>
          </a:p>
        </p:txBody>
      </p:sp>
      <p:sp>
        <p:nvSpPr>
          <p:cNvPr id="80" name="ZoneTexte 7"/>
          <p:cNvSpPr/>
          <p:nvPr/>
        </p:nvSpPr>
        <p:spPr>
          <a:xfrm>
            <a:off x="6463800" y="-5760"/>
            <a:ext cx="3380400" cy="829543"/>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2400" b="0" strike="noStrike" spc="-1">
                <a:solidFill>
                  <a:schemeClr val="bg1"/>
                </a:solidFill>
                <a:latin typeface="Century Gothic"/>
                <a:ea typeface="Century Gothic"/>
              </a:rPr>
              <a:t>Luz, Co-Content  Manager :</a:t>
            </a:r>
            <a:endParaRPr lang="fr-FR" sz="2400" b="0" strike="noStrike" spc="-1">
              <a:solidFill>
                <a:schemeClr val="bg1"/>
              </a:solidFill>
              <a:latin typeface="Arial"/>
            </a:endParaRPr>
          </a:p>
        </p:txBody>
      </p:sp>
      <p:pic>
        <p:nvPicPr>
          <p:cNvPr id="81" name="Image 8" descr="L’attribut alt de cette image est vide, son nom de fichier est avatr_luz.png."/>
          <p:cNvPicPr/>
          <p:nvPr/>
        </p:nvPicPr>
        <p:blipFill>
          <a:blip r:embed="rId3"/>
          <a:stretch/>
        </p:blipFill>
        <p:spPr>
          <a:xfrm>
            <a:off x="6464160" y="875880"/>
            <a:ext cx="3835080" cy="3567240"/>
          </a:xfrm>
          <a:prstGeom prst="rect">
            <a:avLst/>
          </a:prstGeom>
          <a:ln w="0">
            <a:noFill/>
          </a:ln>
        </p:spPr>
      </p:pic>
      <p:sp>
        <p:nvSpPr>
          <p:cNvPr id="82" name="ZoneTexte 9"/>
          <p:cNvSpPr/>
          <p:nvPr/>
        </p:nvSpPr>
        <p:spPr>
          <a:xfrm>
            <a:off x="6460200" y="4444200"/>
            <a:ext cx="4697640" cy="230687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2400" b="0" strike="noStrike" spc="-1" dirty="0">
                <a:solidFill>
                  <a:schemeClr val="bg1"/>
                </a:solidFill>
                <a:latin typeface="Century Gothic"/>
                <a:ea typeface="Century Gothic"/>
              </a:rPr>
              <a:t>" Je suis autonome, astucieuse, exemplaire, généreuse, ainsi qu'honnête. Je me charge de rédiger des articles illustrant le travail de chacun." </a:t>
            </a:r>
            <a:endParaRPr lang="fr-FR" sz="2400" b="0" strike="noStrike" spc="-1" dirty="0">
              <a:solidFill>
                <a:schemeClr val="bg1"/>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386427" y="69840"/>
            <a:ext cx="4961930" cy="1292400"/>
          </a:xfrm>
          <a:prstGeom prst="rect">
            <a:avLst/>
          </a:prstGeom>
          <a:noFill/>
          <a:ln w="0">
            <a:noFill/>
          </a:ln>
        </p:spPr>
        <p:txBody>
          <a:bodyPr lIns="91440" tIns="45720" rIns="91440" bIns="45720" anchor="ctr">
            <a:noAutofit/>
          </a:bodyPr>
          <a:lstStyle/>
          <a:p>
            <a:pPr indent="0" algn="r" defTabSz="914400">
              <a:lnSpc>
                <a:spcPct val="90000"/>
              </a:lnSpc>
              <a:buNone/>
              <a:tabLst>
                <a:tab pos="0" algn="l"/>
              </a:tabLst>
            </a:pPr>
            <a:r>
              <a:rPr lang="fr-FR" sz="4000" b="0" strike="noStrike" cap="all" spc="-1" dirty="0">
                <a:solidFill>
                  <a:schemeClr val="bg1"/>
                </a:solidFill>
                <a:latin typeface="Century Gothic"/>
              </a:rPr>
              <a:t>Le produit : </a:t>
            </a:r>
            <a:endParaRPr lang="fr-FR" sz="4000" b="0" strike="noStrike" spc="-1" dirty="0">
              <a:solidFill>
                <a:schemeClr val="bg1"/>
              </a:solidFill>
              <a:latin typeface="Arial"/>
            </a:endParaRPr>
          </a:p>
        </p:txBody>
      </p:sp>
      <p:sp>
        <p:nvSpPr>
          <p:cNvPr id="84" name="ZoneTexte 4"/>
          <p:cNvSpPr/>
          <p:nvPr/>
        </p:nvSpPr>
        <p:spPr>
          <a:xfrm>
            <a:off x="7732080" y="716040"/>
            <a:ext cx="1885320" cy="367878"/>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b="1" u="sng" strike="noStrike" spc="-1">
                <a:solidFill>
                  <a:schemeClr val="bg1"/>
                </a:solidFill>
                <a:uFillTx/>
                <a:latin typeface="Century Gothic"/>
              </a:rPr>
              <a:t>Le badmintech</a:t>
            </a:r>
            <a:endParaRPr lang="fr-FR" b="0" strike="noStrike" spc="-1">
              <a:solidFill>
                <a:schemeClr val="bg1"/>
              </a:solidFill>
              <a:latin typeface="Arial"/>
            </a:endParaRPr>
          </a:p>
        </p:txBody>
      </p:sp>
      <p:sp>
        <p:nvSpPr>
          <p:cNvPr id="85" name="ZoneTexte 5"/>
          <p:cNvSpPr/>
          <p:nvPr/>
        </p:nvSpPr>
        <p:spPr>
          <a:xfrm>
            <a:off x="550800" y="1423080"/>
            <a:ext cx="5699160" cy="5138415"/>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457200">
              <a:lnSpc>
                <a:spcPct val="100000"/>
              </a:lnSpc>
            </a:pPr>
            <a:r>
              <a:rPr lang="fr-FR" sz="2400" spc="-1" dirty="0">
                <a:solidFill>
                  <a:schemeClr val="bg1"/>
                </a:solidFill>
                <a:latin typeface="Century Gothic"/>
              </a:rPr>
              <a:t>Nous </a:t>
            </a:r>
            <a:r>
              <a:rPr lang="fr-FR" sz="2400" spc="-1" dirty="0" err="1">
                <a:solidFill>
                  <a:schemeClr val="bg1"/>
                </a:solidFill>
                <a:latin typeface="Century Gothic"/>
              </a:rPr>
              <a:t>avaons</a:t>
            </a:r>
            <a:r>
              <a:rPr lang="fr-FR" sz="2400" spc="-1" dirty="0">
                <a:solidFill>
                  <a:schemeClr val="bg1"/>
                </a:solidFill>
                <a:latin typeface="Century Gothic"/>
              </a:rPr>
              <a:t> inventé un</a:t>
            </a:r>
            <a:r>
              <a:rPr lang="fr-FR" sz="2400" b="0" strike="noStrike" spc="-1" dirty="0">
                <a:solidFill>
                  <a:schemeClr val="bg1"/>
                </a:solidFill>
                <a:latin typeface="Century Gothic"/>
              </a:rPr>
              <a:t> produit qui a été nommé le </a:t>
            </a:r>
            <a:r>
              <a:rPr lang="fr-FR" sz="2400" b="0" strike="noStrike" spc="-1" dirty="0" err="1">
                <a:solidFill>
                  <a:schemeClr val="bg1"/>
                </a:solidFill>
                <a:latin typeface="Century Gothic"/>
              </a:rPr>
              <a:t>badmitech</a:t>
            </a:r>
            <a:r>
              <a:rPr lang="fr-FR" sz="2400" b="0" strike="noStrike" spc="-1" dirty="0">
                <a:solidFill>
                  <a:schemeClr val="bg1"/>
                </a:solidFill>
                <a:latin typeface="Century Gothic"/>
              </a:rPr>
              <a:t>. Ce produit est destiné aux malvoyants. En effet, </a:t>
            </a:r>
            <a:r>
              <a:rPr lang="fr-FR" sz="2400" spc="-1" dirty="0">
                <a:solidFill>
                  <a:schemeClr val="bg1"/>
                </a:solidFill>
                <a:latin typeface="Century Gothic"/>
              </a:rPr>
              <a:t>l</a:t>
            </a:r>
            <a:r>
              <a:rPr lang="fr-FR" sz="2400" b="0" strike="noStrike" spc="-1" dirty="0">
                <a:solidFill>
                  <a:schemeClr val="bg1"/>
                </a:solidFill>
                <a:latin typeface="Century Gothic"/>
              </a:rPr>
              <a:t>e principe est de rendre un volant de badminton lumineux. Le volant aura une lumière intégrée à l'intérieur et </a:t>
            </a:r>
            <a:r>
              <a:rPr lang="fr-FR" sz="2400" spc="-1" dirty="0">
                <a:solidFill>
                  <a:schemeClr val="bg1"/>
                </a:solidFill>
                <a:latin typeface="Century Gothic"/>
              </a:rPr>
              <a:t>elle pourrait donc permettre aux mal-voyants de le distinguer</a:t>
            </a:r>
            <a:r>
              <a:rPr lang="fr-FR" sz="2400" b="0" strike="noStrike" spc="-1" dirty="0">
                <a:solidFill>
                  <a:schemeClr val="bg1"/>
                </a:solidFill>
                <a:latin typeface="Century Gothic"/>
              </a:rPr>
              <a:t>. Il pourrait être en plume pour l'alléger. Le badminton pour malvoyants n'existe pas, alors c'est l'occasion pour le rendre possible !</a:t>
            </a:r>
            <a:endParaRPr lang="fr-FR" sz="2400" b="0" strike="noStrike" spc="-1" dirty="0">
              <a:solidFill>
                <a:schemeClr val="bg1"/>
              </a:solidFill>
              <a:latin typeface="Arial"/>
            </a:endParaRPr>
          </a:p>
          <a:p>
            <a:pPr defTabSz="457200">
              <a:lnSpc>
                <a:spcPct val="100000"/>
              </a:lnSpc>
            </a:pPr>
            <a:endParaRPr lang="fr-FR" sz="2000" b="0" strike="noStrike" spc="-1" dirty="0">
              <a:solidFill>
                <a:schemeClr val="bg1"/>
              </a:solidFill>
              <a:latin typeface="Arial"/>
            </a:endParaRPr>
          </a:p>
          <a:p>
            <a:pPr defTabSz="457200">
              <a:lnSpc>
                <a:spcPct val="100000"/>
              </a:lnSpc>
            </a:pPr>
            <a:endParaRPr lang="fr-FR" sz="2000" b="0" strike="noStrike" spc="-1" dirty="0">
              <a:solidFill>
                <a:schemeClr val="bg1"/>
              </a:solidFill>
              <a:latin typeface="Arial"/>
            </a:endParaRPr>
          </a:p>
        </p:txBody>
      </p:sp>
      <p:pic>
        <p:nvPicPr>
          <p:cNvPr id="86" name="Image 2" descr="Une image contenant texte, dessin, croquis, Dessin d’enfant&#10;&#10;Description générée automatiquement"/>
          <p:cNvPicPr/>
          <p:nvPr/>
        </p:nvPicPr>
        <p:blipFill>
          <a:blip r:embed="rId2"/>
          <a:stretch/>
        </p:blipFill>
        <p:spPr>
          <a:xfrm rot="16200000">
            <a:off x="6434280" y="2126520"/>
            <a:ext cx="4813200" cy="357804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Espace réservé du contenu 3" descr="Une image contenant diagramme, cercle, conception&#10;&#10;Description générée automatiquement"/>
          <p:cNvPicPr/>
          <p:nvPr/>
        </p:nvPicPr>
        <p:blipFill>
          <a:blip r:embed="rId2"/>
          <a:stretch/>
        </p:blipFill>
        <p:spPr>
          <a:xfrm>
            <a:off x="5716931" y="2058414"/>
            <a:ext cx="5172120" cy="4023360"/>
          </a:xfrm>
          <a:prstGeom prst="rect">
            <a:avLst/>
          </a:prstGeom>
          <a:ln w="0">
            <a:noFill/>
          </a:ln>
        </p:spPr>
      </p:pic>
      <p:sp>
        <p:nvSpPr>
          <p:cNvPr id="88" name="ZoneTexte 4"/>
          <p:cNvSpPr/>
          <p:nvPr/>
        </p:nvSpPr>
        <p:spPr>
          <a:xfrm>
            <a:off x="5079078" y="637209"/>
            <a:ext cx="6662650" cy="583321"/>
          </a:xfrm>
          <a:prstGeom prst="rect">
            <a:avLst/>
          </a:prstGeom>
          <a:solidFill>
            <a:srgbClr val="000000"/>
          </a:solidFill>
          <a:ln>
            <a:solidFill>
              <a:srgbClr val="000000"/>
            </a:solidFill>
            <a:round/>
          </a:ln>
        </p:spPr>
        <p:style>
          <a:lnRef idx="2">
            <a:schemeClr val="dk1">
              <a:shade val="15000"/>
            </a:schemeClr>
          </a:lnRef>
          <a:fillRef idx="1">
            <a:schemeClr val="dk1"/>
          </a:fillRef>
          <a:effectRef idx="0">
            <a:schemeClr val="dk1"/>
          </a:effectRef>
          <a:fontRef idx="minor"/>
        </p:style>
        <p:txBody>
          <a:bodyPr horzOverflow="overflow" wrap="square" lIns="90000" tIns="45000" rIns="90000" bIns="45000" numCol="1" spcCol="0" anchor="t">
            <a:spAutoFit/>
          </a:bodyPr>
          <a:lstStyle/>
          <a:p>
            <a:pPr algn="ctr" defTabSz="457200">
              <a:lnSpc>
                <a:spcPct val="100000"/>
              </a:lnSpc>
            </a:pPr>
            <a:r>
              <a:rPr lang="fr-FR" sz="3200" b="0" strike="noStrike" spc="-1" dirty="0">
                <a:solidFill>
                  <a:schemeClr val="lt1"/>
                </a:solidFill>
                <a:latin typeface="Century Gothic"/>
              </a:rPr>
              <a:t>L'avancement de notre produit :</a:t>
            </a:r>
            <a:endParaRPr lang="fr-FR" sz="3200" b="0" strike="noStrike" spc="-1" dirty="0">
              <a:solidFill>
                <a:srgbClr val="FFFFFF"/>
              </a:solidFill>
              <a:latin typeface="Arial"/>
            </a:endParaRPr>
          </a:p>
        </p:txBody>
      </p:sp>
      <p:pic>
        <p:nvPicPr>
          <p:cNvPr id="89" name="Image 5" descr="Une image contenant texte, écriture manuscrite, tableau blanc, croquis&#10;&#10;Description générée automatiquement"/>
          <p:cNvPicPr/>
          <p:nvPr/>
        </p:nvPicPr>
        <p:blipFill>
          <a:blip r:embed="rId3"/>
          <a:stretch/>
        </p:blipFill>
        <p:spPr>
          <a:xfrm rot="16200000">
            <a:off x="-421053" y="1029518"/>
            <a:ext cx="5744094" cy="4491393"/>
          </a:xfrm>
          <a:prstGeom prst="rect">
            <a:avLst/>
          </a:prstGeom>
          <a:ln w="0">
            <a:noFill/>
          </a:ln>
        </p:spPr>
      </p:pic>
    </p:spTree>
  </p:cSld>
  <p:clrMapOvr>
    <a:masterClrMapping/>
  </p:clrMapOvr>
</p:sld>
</file>

<file path=ppt/theme/theme1.xml><?xml version="1.0" encoding="utf-8"?>
<a:theme xmlns:a="http://schemas.openxmlformats.org/drawingml/2006/main" name="Traînée de condensation">
  <a:themeElements>
    <a:clrScheme name="Traînée de condensation">
      <a:dk1>
        <a:srgbClr val="000000"/>
      </a:dk1>
      <a:lt1>
        <a:srgbClr val="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Traînée de condensation">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9000"/>
                <a:lumMod val="110000"/>
              </a:schemeClr>
            </a:gs>
            <a:gs pos="52000">
              <a:schemeClr val="phClr">
                <a:tint val="74000"/>
                <a:lumMod val="104000"/>
              </a:schemeClr>
            </a:gs>
            <a:gs pos="100000">
              <a:schemeClr val="phClr">
                <a:tint val="78000"/>
                <a:lumMod val="100000"/>
              </a:schemeClr>
            </a:gs>
          </a:gsLst>
          <a:lin ang="5400000" scaled="0"/>
          <a:tileRect/>
        </a:gradFill>
        <a:gradFill>
          <a:gsLst>
            <a:gs pos="0">
              <a:schemeClr val="phClr">
                <a:tint val="96000"/>
                <a:lumMod val="104000"/>
              </a:schemeClr>
            </a:gs>
            <a:gs pos="78000">
              <a:schemeClr val="phClr">
                <a:shade val="100000"/>
                <a:lumMod val="100000"/>
              </a:schemeClr>
            </a:gs>
          </a:gsLst>
          <a:lin ang="5400000" scaled="0"/>
          <a:tileRect/>
        </a:gradFill>
      </a:fillStyleLst>
      <a:lnStyleLst>
        <a:ln w="9525" cap="flat" cmpd="sng" algn="ctr">
          <a:prstDash val="solid"/>
        </a:ln>
        <a:ln w="12700" cap="flat" cmpd="sng" algn="ctr">
          <a:prstDash val="solid"/>
        </a:ln>
        <a:ln w="19050" cap="flat" cmpd="sng" algn="ctr">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TM04033937[[fn=Traînée de condensation]]</Template>
  <TotalTime>209</TotalTime>
  <Words>1260</Words>
  <Application>Microsoft Office PowerPoint</Application>
  <PresentationFormat>Grand écran</PresentationFormat>
  <Paragraphs>80</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Traînée de condensation</vt:lpstr>
      <vt:lpstr>HandicaFutur  projet made in 3D</vt:lpstr>
      <vt:lpstr>Sommaire :</vt:lpstr>
      <vt:lpstr>Présantation du collège</vt:lpstr>
      <vt:lpstr>HandicaFutur et ses membres :</vt:lpstr>
      <vt:lpstr>Présentation PowerPoint</vt:lpstr>
      <vt:lpstr>Présentation PowerPoint</vt:lpstr>
      <vt:lpstr>Présentation PowerPoint</vt:lpstr>
      <vt:lpstr>Le produit : </vt:lpstr>
      <vt:lpstr>Présentation PowerPoint</vt:lpstr>
      <vt:lpstr>INFORMATIONS SUPLémentaires</vt:lpstr>
      <vt:lpstr>Volant sur solidworks      premier essai               </vt:lpstr>
      <vt:lpstr>Impression 3d : premier test </vt:lpstr>
      <vt:lpstr>Nouveau projet</vt:lpstr>
      <vt:lpstr>Le  Nouveau produit </vt:lpstr>
      <vt:lpstr>Notre produit : Explications </vt:lpstr>
      <vt:lpstr>Présentation PowerPoint</vt:lpstr>
      <vt:lpstr>L'etanchéité du produit </vt:lpstr>
      <vt:lpstr>Présentation PowerPoint</vt:lpstr>
      <vt:lpstr>Nouvelle utilisation de l’imprimante 3D</vt:lpstr>
      <vt:lpstr>Bilan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Predator</dc:creator>
  <dc:description/>
  <cp:lastModifiedBy>Nicolas Savalle</cp:lastModifiedBy>
  <cp:revision>1317</cp:revision>
  <dcterms:created xsi:type="dcterms:W3CDTF">2023-12-10T17:49:17Z</dcterms:created>
  <dcterms:modified xsi:type="dcterms:W3CDTF">2024-05-14T21:00:54Z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19</vt:i4>
  </property>
</Properties>
</file>